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7" r:id="rId2"/>
  </p:sldIdLst>
  <p:sldSz cx="9906000" cy="6858000" type="A4"/>
  <p:notesSz cx="6735763" cy="9866313"/>
  <p:defaultTextStyle>
    <a:defPPr>
      <a:defRPr lang="ja-JP"/>
    </a:defPPr>
    <a:lvl1pPr algn="ctr"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6050"/>
    <a:srgbClr val="FFFF99"/>
    <a:srgbClr val="66FF99"/>
    <a:srgbClr val="00FF00"/>
    <a:srgbClr val="66FF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601" autoAdjust="0"/>
  </p:normalViewPr>
  <p:slideViewPr>
    <p:cSldViewPr snapToGrid="0">
      <p:cViewPr>
        <p:scale>
          <a:sx n="125" d="100"/>
          <a:sy n="125" d="100"/>
        </p:scale>
        <p:origin x="-1240" y="-1080"/>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ea typeface="ＭＳ Ｐゴシック" pitchFamily="50" charset="-128"/>
              </a:defRPr>
            </a:lvl1pPr>
          </a:lstStyle>
          <a:p>
            <a:pPr>
              <a:defRPr/>
            </a:pPr>
            <a:fld id="{84FDCAE7-E38E-45DF-A7E5-6413E28233BF}" type="datetimeFigureOut">
              <a:rPr lang="ja-JP" altLang="en-US"/>
              <a:pPr>
                <a:defRPr/>
              </a:pPr>
              <a:t>2024/11/1</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63" tIns="45382" rIns="90763" bIns="45382" rtlCol="0" anchor="ctr"/>
          <a:lstStyle/>
          <a:p>
            <a:pPr lvl="0"/>
            <a:endParaRPr lang="ja-JP" altLang="en-US" noProof="0"/>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63" tIns="45382" rIns="90763" bIns="4538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0868"/>
            <a:ext cx="2919565" cy="493867"/>
          </a:xfrm>
          <a:prstGeom prst="rect">
            <a:avLst/>
          </a:prstGeom>
        </p:spPr>
        <p:txBody>
          <a:bodyPr vert="horz" lIns="90763" tIns="45382" rIns="90763" bIns="45382" rtlCol="0" anchor="b"/>
          <a:lstStyle>
            <a:lvl1pPr algn="l">
              <a:defRPr sz="12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626" y="9370868"/>
            <a:ext cx="2919565" cy="493867"/>
          </a:xfrm>
          <a:prstGeom prst="rect">
            <a:avLst/>
          </a:prstGeom>
        </p:spPr>
        <p:txBody>
          <a:bodyPr vert="horz" lIns="90763" tIns="45382" rIns="90763" bIns="45382" rtlCol="0" anchor="b"/>
          <a:lstStyle>
            <a:lvl1pPr algn="r">
              <a:defRPr sz="1200">
                <a:ea typeface="ＭＳ Ｐゴシック" pitchFamily="50" charset="-128"/>
              </a:defRPr>
            </a:lvl1pPr>
          </a:lstStyle>
          <a:p>
            <a:pPr>
              <a:defRPr/>
            </a:pPr>
            <a:fld id="{344A7BEA-B1A3-4749-B4A8-D6CBD2F1E5E7}" type="slidenum">
              <a:rPr lang="ja-JP" altLang="en-US"/>
              <a:pPr>
                <a:defRPr/>
              </a:pPr>
              <a:t>‹#›</a:t>
            </a:fld>
            <a:endParaRPr lang="ja-JP" altLang="en-US"/>
          </a:p>
        </p:txBody>
      </p:sp>
    </p:spTree>
    <p:extLst>
      <p:ext uri="{BB962C8B-B14F-4D97-AF65-F5344CB8AC3E}">
        <p14:creationId xmlns:p14="http://schemas.microsoft.com/office/powerpoint/2010/main" val="2871705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2065"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2066"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7"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206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2069"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2070"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2071"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3881C7B8-359F-4F3B-8E64-3BAC783CF7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73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124" name="タイトル 1"/>
          <p:cNvSpPr>
            <a:spLocks noGrp="1"/>
          </p:cNvSpPr>
          <p:nvPr>
            <p:ph type="title"/>
          </p:nvPr>
        </p:nvSpPr>
        <p:spPr/>
        <p:txBody>
          <a:bodyPr/>
          <a:lstStyle/>
          <a:p>
            <a:r>
              <a:rPr lang="ja-JP" altLang="en-US"/>
              <a:t>マスター タイトルの書式設定</a:t>
            </a:r>
          </a:p>
        </p:txBody>
      </p:sp>
      <p:sp>
        <p:nvSpPr>
          <p:cNvPr id="2125"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26"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27"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28" name="Rectangle 5"/>
          <p:cNvSpPr>
            <a:spLocks noGrp="1" noChangeArrowheads="1"/>
          </p:cNvSpPr>
          <p:nvPr>
            <p:ph type="sldNum" sz="quarter" idx="12"/>
          </p:nvPr>
        </p:nvSpPr>
        <p:spPr>
          <a:ln/>
        </p:spPr>
        <p:txBody>
          <a:bodyPr/>
          <a:lstStyle>
            <a:lvl1pPr>
              <a:defRPr/>
            </a:lvl1pPr>
          </a:lstStyle>
          <a:p>
            <a:pPr>
              <a:defRPr/>
            </a:pPr>
            <a:fld id="{55B8A2A7-B093-4F45-8929-7D30C67E6E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904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130"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2131" name="縦書きテキスト プレースホルダー 2"/>
          <p:cNvSpPr>
            <a:spLocks noGrp="1"/>
          </p:cNvSpPr>
          <p:nvPr>
            <p:ph type="body" orient="vert" idx="1"/>
          </p:nvPr>
        </p:nvSpPr>
        <p:spPr>
          <a:xfrm>
            <a:off x="0" y="0"/>
            <a:ext cx="69056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3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3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34" name="Rectangle 5"/>
          <p:cNvSpPr>
            <a:spLocks noGrp="1" noChangeArrowheads="1"/>
          </p:cNvSpPr>
          <p:nvPr>
            <p:ph type="sldNum" sz="quarter" idx="12"/>
          </p:nvPr>
        </p:nvSpPr>
        <p:spPr>
          <a:ln/>
        </p:spPr>
        <p:txBody>
          <a:bodyPr/>
          <a:lstStyle>
            <a:lvl1pPr>
              <a:defRPr/>
            </a:lvl1pPr>
          </a:lstStyle>
          <a:p>
            <a:pPr>
              <a:defRPr/>
            </a:pPr>
            <a:fld id="{5C44569B-EA50-424D-B6AB-ECBBD093D8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836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073" name="タイトル 1"/>
          <p:cNvSpPr>
            <a:spLocks noGrp="1"/>
          </p:cNvSpPr>
          <p:nvPr>
            <p:ph type="title"/>
          </p:nvPr>
        </p:nvSpPr>
        <p:spPr/>
        <p:txBody>
          <a:bodyPr/>
          <a:lstStyle/>
          <a:p>
            <a:r>
              <a:rPr lang="ja-JP" altLang="en-US"/>
              <a:t>マスター タイトルの書式設定</a:t>
            </a:r>
          </a:p>
        </p:txBody>
      </p:sp>
      <p:sp>
        <p:nvSpPr>
          <p:cNvPr id="2074"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7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7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77"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363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079" name="タイトル 1"/>
          <p:cNvSpPr>
            <a:spLocks noGrp="1"/>
          </p:cNvSpPr>
          <p:nvPr>
            <p:ph type="title"/>
          </p:nvPr>
        </p:nvSpPr>
        <p:spPr>
          <a:xfrm>
            <a:off x="676275" y="1709738"/>
            <a:ext cx="8543925" cy="2852737"/>
          </a:xfrm>
        </p:spPr>
        <p:txBody>
          <a:bodyPr anchor="b"/>
          <a:lstStyle>
            <a:lvl1pPr>
              <a:defRPr sz="6000"/>
            </a:lvl1pPr>
          </a:lstStyle>
          <a:p>
            <a:r>
              <a:rPr lang="ja-JP" altLang="en-US"/>
              <a:t>マスター タイトルの書式設定</a:t>
            </a:r>
          </a:p>
        </p:txBody>
      </p:sp>
      <p:sp>
        <p:nvSpPr>
          <p:cNvPr id="2080" name="テキスト プレースホルダー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2081"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82"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83" name="Rectangle 5"/>
          <p:cNvSpPr>
            <a:spLocks noGrp="1" noChangeArrowheads="1"/>
          </p:cNvSpPr>
          <p:nvPr>
            <p:ph type="sldNum" sz="quarter" idx="12"/>
          </p:nvPr>
        </p:nvSpPr>
        <p:spPr>
          <a:ln/>
        </p:spPr>
        <p:txBody>
          <a:bodyPr/>
          <a:lstStyle>
            <a:lvl1pPr>
              <a:defRPr/>
            </a:lvl1pPr>
          </a:lstStyle>
          <a:p>
            <a:pPr>
              <a:defRPr/>
            </a:pPr>
            <a:fld id="{7F6E7C9C-9C42-4686-B2D5-7931EFDFFD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004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85" name="タイトル 1"/>
          <p:cNvSpPr>
            <a:spLocks noGrp="1"/>
          </p:cNvSpPr>
          <p:nvPr>
            <p:ph type="title"/>
          </p:nvPr>
        </p:nvSpPr>
        <p:spPr/>
        <p:txBody>
          <a:bodyPr/>
          <a:lstStyle/>
          <a:p>
            <a:r>
              <a:rPr lang="ja-JP" altLang="en-US"/>
              <a:t>マスター タイトルの書式設定</a:t>
            </a:r>
          </a:p>
        </p:txBody>
      </p:sp>
      <p:sp>
        <p:nvSpPr>
          <p:cNvPr id="2086" name="コンテンツ プレースホルダー 2"/>
          <p:cNvSpPr>
            <a:spLocks noGrp="1"/>
          </p:cNvSpPr>
          <p:nvPr>
            <p:ph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87" name="コンテンツ プレースホルダー 3"/>
          <p:cNvSpPr>
            <a:spLocks noGrp="1"/>
          </p:cNvSpPr>
          <p:nvPr>
            <p:ph sz="half" idx="2"/>
          </p:nvPr>
        </p:nvSpPr>
        <p:spPr>
          <a:xfrm>
            <a:off x="50292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88"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89"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90" name="Rectangle 5"/>
          <p:cNvSpPr>
            <a:spLocks noGrp="1" noChangeArrowheads="1"/>
          </p:cNvSpPr>
          <p:nvPr>
            <p:ph type="sldNum" sz="quarter" idx="12"/>
          </p:nvPr>
        </p:nvSpPr>
        <p:spPr>
          <a:ln/>
        </p:spPr>
        <p:txBody>
          <a:bodyPr/>
          <a:lstStyle>
            <a:lvl1pPr>
              <a:defRPr/>
            </a:lvl1pPr>
          </a:lstStyle>
          <a:p>
            <a:pPr>
              <a:defRPr/>
            </a:pPr>
            <a:fld id="{EC03907C-9601-47C5-A52D-44457116B19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189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092" name="タイトル 1"/>
          <p:cNvSpPr>
            <a:spLocks noGrp="1"/>
          </p:cNvSpPr>
          <p:nvPr>
            <p:ph type="title"/>
          </p:nvPr>
        </p:nvSpPr>
        <p:spPr>
          <a:xfrm>
            <a:off x="682625" y="365125"/>
            <a:ext cx="8543925" cy="1325563"/>
          </a:xfrm>
        </p:spPr>
        <p:txBody>
          <a:bodyPr/>
          <a:lstStyle/>
          <a:p>
            <a:r>
              <a:rPr lang="ja-JP" altLang="en-US"/>
              <a:t>マスター タイトルの書式設定</a:t>
            </a:r>
          </a:p>
        </p:txBody>
      </p:sp>
      <p:sp>
        <p:nvSpPr>
          <p:cNvPr id="209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94" name="コンテンツ プレースホルダー 3"/>
          <p:cNvSpPr>
            <a:spLocks noGrp="1"/>
          </p:cNvSpPr>
          <p:nvPr>
            <p:ph sz="half" idx="2"/>
          </p:nvPr>
        </p:nvSpPr>
        <p:spPr>
          <a:xfrm>
            <a:off x="682625" y="2505075"/>
            <a:ext cx="419100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9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96" name="コンテンツ プレースホルダー 5"/>
          <p:cNvSpPr>
            <a:spLocks noGrp="1"/>
          </p:cNvSpPr>
          <p:nvPr>
            <p:ph sz="quarter" idx="4"/>
          </p:nvPr>
        </p:nvSpPr>
        <p:spPr>
          <a:xfrm>
            <a:off x="5014913" y="2505075"/>
            <a:ext cx="42116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9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9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99" name="Rectangle 5"/>
          <p:cNvSpPr>
            <a:spLocks noGrp="1" noChangeArrowheads="1"/>
          </p:cNvSpPr>
          <p:nvPr>
            <p:ph type="sldNum" sz="quarter" idx="12"/>
          </p:nvPr>
        </p:nvSpPr>
        <p:spPr>
          <a:ln/>
        </p:spPr>
        <p:txBody>
          <a:bodyPr/>
          <a:lstStyle>
            <a:lvl1pPr>
              <a:defRPr/>
            </a:lvl1pPr>
          </a:lstStyle>
          <a:p>
            <a:pPr>
              <a:defRPr/>
            </a:pPr>
            <a:fld id="{9A430409-6486-477D-AE44-C92CDC16A5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844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101" name="タイトル 1"/>
          <p:cNvSpPr>
            <a:spLocks noGrp="1"/>
          </p:cNvSpPr>
          <p:nvPr>
            <p:ph type="title"/>
          </p:nvPr>
        </p:nvSpPr>
        <p:spPr/>
        <p:txBody>
          <a:bodyPr/>
          <a:lstStyle/>
          <a:p>
            <a:r>
              <a:rPr lang="ja-JP" altLang="en-US" dirty="0"/>
              <a:t>マスター タイトルの書式設定</a:t>
            </a:r>
          </a:p>
        </p:txBody>
      </p:sp>
      <p:sp>
        <p:nvSpPr>
          <p:cNvPr id="210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0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04" name="Rectangle 5"/>
          <p:cNvSpPr>
            <a:spLocks noGrp="1" noChangeArrowheads="1"/>
          </p:cNvSpPr>
          <p:nvPr>
            <p:ph type="sldNum" sz="quarter" idx="12"/>
          </p:nvPr>
        </p:nvSpPr>
        <p:spPr>
          <a:ln/>
        </p:spPr>
        <p:txBody>
          <a:bodyPr/>
          <a:lstStyle>
            <a:lvl1pPr>
              <a:defRPr/>
            </a:lvl1pPr>
          </a:lstStyle>
          <a:p>
            <a:pPr>
              <a:defRPr/>
            </a:pPr>
            <a:fld id="{F6C2E01A-B428-4AA5-B116-BB9AC85216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90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106"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07"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08" name="Rectangle 5"/>
          <p:cNvSpPr>
            <a:spLocks noGrp="1" noChangeArrowheads="1"/>
          </p:cNvSpPr>
          <p:nvPr>
            <p:ph type="sldNum" sz="quarter" idx="12"/>
          </p:nvPr>
        </p:nvSpPr>
        <p:spPr>
          <a:ln/>
        </p:spPr>
        <p:txBody>
          <a:bodyPr/>
          <a:lstStyle>
            <a:lvl1pPr>
              <a:defRPr/>
            </a:lvl1pPr>
          </a:lstStyle>
          <a:p>
            <a:pPr>
              <a:defRPr/>
            </a:pPr>
            <a:fld id="{3F26A0EA-52F8-4B67-9332-506AB79E689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859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110"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2111"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12"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211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1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15" name="Rectangle 5"/>
          <p:cNvSpPr>
            <a:spLocks noGrp="1" noChangeArrowheads="1"/>
          </p:cNvSpPr>
          <p:nvPr>
            <p:ph type="sldNum" sz="quarter" idx="12"/>
          </p:nvPr>
        </p:nvSpPr>
        <p:spPr>
          <a:ln/>
        </p:spPr>
        <p:txBody>
          <a:bodyPr/>
          <a:lstStyle>
            <a:lvl1pPr>
              <a:defRPr/>
            </a:lvl1pPr>
          </a:lstStyle>
          <a:p>
            <a:pPr>
              <a:defRPr/>
            </a:pPr>
            <a:fld id="{8E3FD13D-E40C-4C83-ACEF-8C7D56ACC9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91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117"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2118"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2119"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2120"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21"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22" name="Rectangle 5"/>
          <p:cNvSpPr>
            <a:spLocks noGrp="1" noChangeArrowheads="1"/>
          </p:cNvSpPr>
          <p:nvPr>
            <p:ph type="sldNum" sz="quarter" idx="12"/>
          </p:nvPr>
        </p:nvSpPr>
        <p:spPr>
          <a:ln/>
        </p:spPr>
        <p:txBody>
          <a:bodyPr/>
          <a:lstStyle>
            <a:lvl1pPr>
              <a:defRPr/>
            </a:lvl1pPr>
          </a:lstStyle>
          <a:p>
            <a:pPr>
              <a:defRPr/>
            </a:pPr>
            <a:fld id="{32B92E0A-97F9-46D4-A552-0B961BD1A8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162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4" name="Rectangle 3"/>
          <p:cNvSpPr>
            <a:spLocks noGrp="1" noChangeArrowheads="1"/>
          </p:cNvSpPr>
          <p:nvPr>
            <p:ph type="dt" sz="half" idx="2"/>
          </p:nvPr>
        </p:nvSpPr>
        <p:spPr>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solidFill>
                <a:srgbClr val="000000"/>
              </a:solidFill>
            </a:endParaRPr>
          </a:p>
        </p:txBody>
      </p:sp>
      <p:sp>
        <p:nvSpPr>
          <p:cNvPr id="2055" name="Rectangle 4"/>
          <p:cNvSpPr>
            <a:spLocks noGrp="1" noChangeArrowheads="1"/>
          </p:cNvSpPr>
          <p:nvPr>
            <p:ph type="ftr" sz="quarter" idx="3"/>
          </p:nvPr>
        </p:nvSpPr>
        <p:spPr>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solidFill>
                <a:srgbClr val="000000"/>
              </a:solidFill>
            </a:endParaRPr>
          </a:p>
        </p:txBody>
      </p:sp>
      <p:sp>
        <p:nvSpPr>
          <p:cNvPr id="2056" name="Rectangle 5"/>
          <p:cNvSpPr>
            <a:spLocks noGrp="1" noChangeArrowheads="1"/>
          </p:cNvSpPr>
          <p:nvPr>
            <p:ph type="sldNum" sz="quarter" idx="4"/>
          </p:nvPr>
        </p:nvSpPr>
        <p:spPr>
          <a:xfrm>
            <a:off x="7594600" y="6237288"/>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1AF5DB-AE8E-46F2-99A8-A16EDB727E4B}" type="slidenum">
              <a:rPr lang="en-US" altLang="ja-JP">
                <a:solidFill>
                  <a:srgbClr val="000000"/>
                </a:solidFill>
              </a:rPr>
              <a:pPr>
                <a:defRPr/>
              </a:pPr>
              <a:t>‹#›</a:t>
            </a:fld>
            <a:endParaRPr lang="en-US" altLang="ja-JP">
              <a:solidFill>
                <a:srgbClr val="000000"/>
              </a:solidFill>
            </a:endParaRPr>
          </a:p>
        </p:txBody>
      </p:sp>
      <p:sp>
        <p:nvSpPr>
          <p:cNvPr id="2057"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grpSp>
        <p:nvGrpSpPr>
          <p:cNvPr id="2058" name="Group 27"/>
          <p:cNvGrpSpPr/>
          <p:nvPr userDrawn="1"/>
        </p:nvGrpSpPr>
        <p:grpSpPr>
          <a:xfrm>
            <a:off x="0" y="333375"/>
            <a:ext cx="9906000" cy="214313"/>
            <a:chOff x="0" y="255"/>
            <a:chExt cx="6240" cy="135"/>
          </a:xfrm>
        </p:grpSpPr>
        <p:sp>
          <p:nvSpPr>
            <p:cNvPr id="2059"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0"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1"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grpSp>
      <p:sp>
        <p:nvSpPr>
          <p:cNvPr id="2062"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2063" name="Picture 32" descr="ppjtitle"/>
          <p:cNvPicPr>
            <a:picLocks noChangeAspect="1" noChangeArrowheads="1"/>
          </p:cNvPicPr>
          <p:nvPr userDrawn="1"/>
        </p:nvPicPr>
        <p:blipFill>
          <a:blip r:embed="rId13"/>
          <a:srcRect l="1756" r="81940" b="42691"/>
          <a:stretch>
            <a:fillRect/>
          </a:stretch>
        </p:blipFill>
        <p:spPr>
          <a:xfrm>
            <a:off x="8697913" y="0"/>
            <a:ext cx="1208087" cy="334963"/>
          </a:xfrm>
          <a:prstGeom prst="rect">
            <a:avLst/>
          </a:prstGeom>
          <a:noFill/>
          <a:ln>
            <a:noFill/>
          </a:ln>
        </p:spPr>
      </p:pic>
    </p:spTree>
    <p:extLst>
      <p:ext uri="{BB962C8B-B14F-4D97-AF65-F5344CB8AC3E}">
        <p14:creationId xmlns:p14="http://schemas.microsoft.com/office/powerpoint/2010/main" val="4113875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800"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3239" y="-1372"/>
            <a:ext cx="9689690" cy="489205"/>
          </a:xfrm>
          <a:prstGeom prst="rect">
            <a:avLst/>
          </a:prstGeom>
          <a:solidFill>
            <a:srgbClr val="FFC000"/>
          </a:solidFill>
          <a:ln w="9525">
            <a:solidFill>
              <a:srgbClr val="FFC000"/>
            </a:solidFill>
            <a:miter lim="800000"/>
            <a:headEnd/>
            <a:tailEnd/>
          </a:ln>
        </p:spPr>
        <p:txBody>
          <a:bodyPr>
            <a:noAutofit/>
          </a:bodyPr>
          <a:lstStyle/>
          <a:p>
            <a:pPr algn="l"/>
            <a:endParaRPr lang="ja-JP" altLang="en-US" sz="1200" dirty="0">
              <a:ea typeface="HGP創英角ｺﾞｼｯｸUB" pitchFamily="50" charset="-128"/>
            </a:endParaRPr>
          </a:p>
        </p:txBody>
      </p:sp>
      <p:sp>
        <p:nvSpPr>
          <p:cNvPr id="5" name="Rectangle 11"/>
          <p:cNvSpPr>
            <a:spLocks noChangeArrowheads="1"/>
          </p:cNvSpPr>
          <p:nvPr/>
        </p:nvSpPr>
        <p:spPr bwMode="auto">
          <a:xfrm>
            <a:off x="126652" y="847671"/>
            <a:ext cx="4740316" cy="3222884"/>
          </a:xfrm>
          <a:prstGeom prst="rect">
            <a:avLst/>
          </a:prstGeom>
          <a:solidFill>
            <a:srgbClr val="FFFF99"/>
          </a:solidFill>
          <a:ln w="57150">
            <a:solidFill>
              <a:srgbClr val="FFC000"/>
            </a:solidFill>
            <a:miter lim="800000"/>
            <a:headEnd/>
            <a:tailEnd/>
          </a:ln>
        </p:spPr>
        <p:txBody>
          <a:bodyPr anchor="t"/>
          <a:lstStyle/>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マネジメント・マーケティング対象とする区域</a:t>
            </a:r>
            <a:r>
              <a:rPr lang="en-US" altLang="ja-JP" sz="1200" u="sng" dirty="0">
                <a:latin typeface="ＭＳ Ｐゴシック"/>
                <a:ea typeface="ＭＳ Ｐゴシック"/>
                <a:cs typeface="Meiryo UI" panose="020B0604030504040204" pitchFamily="50" charset="-128"/>
              </a:rPr>
              <a:t>】</a:t>
            </a:r>
          </a:p>
          <a:p>
            <a:pPr algn="l"/>
            <a:r>
              <a:rPr lang="ja-JP" altLang="en-US" sz="1200" dirty="0">
                <a:latin typeface="ＭＳ Ｐゴシック"/>
                <a:ea typeface="ＭＳ Ｐゴシック"/>
                <a:cs typeface="Meiryo UI" panose="020B0604030504040204" pitchFamily="50" charset="-128"/>
              </a:rPr>
              <a:t>　</a:t>
            </a:r>
            <a:r>
              <a:rPr lang="ja-JP" altLang="en-US" sz="1200" dirty="0"/>
              <a:t>和歌山県紀南エリア（印南町、みなべ町、田辺市、白浜町、上富田町、すさみ町、那智勝浦町、太地町、古座川町、北山村、串本町、新宮市）</a:t>
            </a:r>
          </a:p>
          <a:p>
            <a:pPr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設立時期</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a:t>
            </a:r>
            <a:r>
              <a:rPr lang="en-US" altLang="ja-JP" sz="1200" dirty="0"/>
              <a:t>2018</a:t>
            </a:r>
            <a:r>
              <a:rPr lang="ja-JP" altLang="en-US" sz="1200" dirty="0"/>
              <a:t>年</a:t>
            </a:r>
            <a:r>
              <a:rPr lang="en-US" altLang="ja-JP" sz="1200" dirty="0"/>
              <a:t>5</a:t>
            </a:r>
            <a:r>
              <a:rPr lang="ja-JP" altLang="en-US" sz="1200" dirty="0"/>
              <a:t>月</a:t>
            </a:r>
            <a:r>
              <a:rPr lang="en-US" altLang="ja-JP" sz="1200" dirty="0"/>
              <a:t>28</a:t>
            </a:r>
            <a:r>
              <a:rPr lang="ja-JP" altLang="en-US" sz="1200" dirty="0"/>
              <a:t>日</a:t>
            </a:r>
            <a:endParaRPr lang="en-US" altLang="ja-JP" sz="1200" dirty="0">
              <a:latin typeface="ＭＳ Ｐゴシック"/>
              <a:ea typeface="ＭＳ Ｐゴシック"/>
              <a:cs typeface="Meiryo UI" panose="020B0604030504040204" pitchFamily="50" charset="-128"/>
            </a:endParaRPr>
          </a:p>
          <a:p>
            <a:pPr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設立経緯</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a:t>
            </a:r>
            <a:endParaRPr lang="en-US" altLang="ja-JP" sz="1200" dirty="0">
              <a:latin typeface="ＭＳ Ｐゴシック"/>
              <a:ea typeface="ＭＳ Ｐゴシック"/>
              <a:cs typeface="Meiryo UI" panose="020B0604030504040204" pitchFamily="50" charset="-128"/>
            </a:endParaRPr>
          </a:p>
          <a:p>
            <a:pPr algn="l">
              <a:spcAft>
                <a:spcPts val="0"/>
              </a:spcAft>
              <a:defRPr/>
            </a:pPr>
            <a:r>
              <a:rPr lang="ja-JP" altLang="en-US" sz="1200" dirty="0">
                <a:latin typeface="ＭＳ Ｐゴシック"/>
                <a:ea typeface="ＭＳ Ｐゴシック"/>
                <a:cs typeface="Meiryo UI" panose="020B0604030504040204" pitchFamily="50" charset="-128"/>
              </a:rPr>
              <a:t>④区域に複数の地域</a:t>
            </a:r>
            <a:r>
              <a:rPr lang="en-US" altLang="ja-JP" sz="1200" dirty="0">
                <a:latin typeface="ＭＳ Ｐゴシック"/>
                <a:ea typeface="ＭＳ Ｐゴシック"/>
                <a:cs typeface="Meiryo UI" panose="020B0604030504040204" pitchFamily="50" charset="-128"/>
              </a:rPr>
              <a:t>DMO</a:t>
            </a:r>
            <a:r>
              <a:rPr lang="ja-JP" altLang="en-US" sz="1200" dirty="0">
                <a:latin typeface="ＭＳ Ｐゴシック"/>
                <a:ea typeface="ＭＳ Ｐゴシック"/>
                <a:cs typeface="Meiryo UI" panose="020B0604030504040204" pitchFamily="50" charset="-128"/>
              </a:rPr>
              <a:t>や観光協会があるが市町村単位のため、行政区分を超えて広域連携するために</a:t>
            </a:r>
            <a:r>
              <a:rPr lang="ja-JP" altLang="en-US" sz="1200" dirty="0">
                <a:latin typeface="Arial"/>
                <a:ea typeface="ＭＳ Ｐゴシック"/>
              </a:rPr>
              <a:t>役割分担等をした上でＤＭＯ新設</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代表者</a:t>
            </a: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　</a:t>
            </a:r>
            <a:r>
              <a:rPr lang="ja-JP" altLang="en-US" sz="1200" dirty="0">
                <a:latin typeface="ＭＳ Ｐゴシック"/>
                <a:ea typeface="ＭＳ Ｐゴシック"/>
                <a:cs typeface="Meiryo UI" panose="020B0604030504040204" pitchFamily="50" charset="-128"/>
              </a:rPr>
              <a:t>岡田　信一郎</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マーケティング責任者（ＣＭＯ）</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森重　良太</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財務責任者（ＣＦＯ）</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森重　良太</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職員数</a:t>
            </a:r>
            <a:r>
              <a:rPr lang="en-US" altLang="ja-JP" sz="1200" u="sng" dirty="0">
                <a:latin typeface="ＭＳ Ｐゴシック"/>
                <a:ea typeface="ＭＳ Ｐゴシック"/>
                <a:cs typeface="Meiryo UI" panose="020B0604030504040204" pitchFamily="50" charset="-128"/>
              </a:rPr>
              <a:t>】</a:t>
            </a:r>
            <a:r>
              <a:rPr lang="en-US" altLang="ja-JP" sz="1200" dirty="0">
                <a:latin typeface="ＭＳ Ｐゴシック"/>
                <a:ea typeface="ＭＳ Ｐゴシック"/>
                <a:cs typeface="Meiryo UI" panose="020B0604030504040204" pitchFamily="50" charset="-128"/>
              </a:rPr>
              <a:t>　6</a:t>
            </a:r>
            <a:r>
              <a:rPr lang="ja-JP" altLang="en-US" sz="1200" dirty="0">
                <a:latin typeface="ＭＳ Ｐゴシック"/>
                <a:ea typeface="ＭＳ Ｐゴシック"/>
                <a:cs typeface="Meiryo UI" panose="020B0604030504040204" pitchFamily="50" charset="-128"/>
              </a:rPr>
              <a:t>人</a:t>
            </a:r>
            <a:r>
              <a:rPr lang="ja-JP" altLang="en-US" sz="1200" dirty="0">
                <a:latin typeface="ＭＳ Ｐゴシック"/>
                <a:ea typeface="ＭＳ Ｐゴシック" panose="020B0600070205080204" pitchFamily="50" charset="-128"/>
                <a:cs typeface="Meiryo UI" panose="020B0604030504040204" pitchFamily="50" charset="-128"/>
              </a:rPr>
              <a:t>（常勤</a:t>
            </a:r>
            <a:r>
              <a:rPr lang="en-US" altLang="ja-JP" sz="1200" dirty="0">
                <a:latin typeface="ＭＳ Ｐゴシック"/>
                <a:ea typeface="ＭＳ Ｐゴシック" panose="020B0600070205080204" pitchFamily="50" charset="-128"/>
                <a:cs typeface="Meiryo UI" panose="020B0604030504040204" pitchFamily="50" charset="-128"/>
              </a:rPr>
              <a:t>6</a:t>
            </a:r>
            <a:r>
              <a:rPr lang="ja-JP" altLang="en-US" sz="1200" dirty="0">
                <a:latin typeface="ＭＳ Ｐゴシック"/>
                <a:ea typeface="ＭＳ Ｐゴシック" panose="020B0600070205080204" pitchFamily="50" charset="-128"/>
                <a:cs typeface="Meiryo UI" panose="020B0604030504040204" pitchFamily="50" charset="-128"/>
              </a:rPr>
              <a:t>人（正職員</a:t>
            </a:r>
            <a:r>
              <a:rPr lang="en-US" altLang="ja-JP" sz="1200" dirty="0">
                <a:latin typeface="ＭＳ Ｐゴシック"/>
                <a:ea typeface="ＭＳ Ｐゴシック" panose="020B0600070205080204" pitchFamily="50" charset="-128"/>
                <a:cs typeface="Meiryo UI" panose="020B0604030504040204" pitchFamily="50" charset="-128"/>
              </a:rPr>
              <a:t>3</a:t>
            </a:r>
            <a:r>
              <a:rPr lang="ja-JP" altLang="en-US" sz="1200" dirty="0">
                <a:latin typeface="ＭＳ Ｐゴシック"/>
                <a:ea typeface="ＭＳ Ｐゴシック" panose="020B0600070205080204" pitchFamily="50" charset="-128"/>
                <a:cs typeface="Meiryo UI" panose="020B0604030504040204" pitchFamily="50" charset="-128"/>
              </a:rPr>
              <a:t>人・出向等</a:t>
            </a:r>
            <a:r>
              <a:rPr lang="en-US" altLang="ja-JP" sz="1200" dirty="0">
                <a:latin typeface="ＭＳ Ｐゴシック"/>
                <a:ea typeface="ＭＳ Ｐゴシック" panose="020B0600070205080204" pitchFamily="50" charset="-128"/>
                <a:cs typeface="Meiryo UI" panose="020B0604030504040204" pitchFamily="50" charset="-128"/>
              </a:rPr>
              <a:t>3</a:t>
            </a:r>
            <a:r>
              <a:rPr lang="ja-JP" altLang="en-US" sz="1200" dirty="0">
                <a:latin typeface="ＭＳ Ｐゴシック"/>
                <a:ea typeface="ＭＳ Ｐゴシック" panose="020B0600070205080204" pitchFamily="50" charset="-128"/>
                <a:cs typeface="Meiryo UI" panose="020B0604030504040204" pitchFamily="50" charset="-128"/>
              </a:rPr>
              <a:t>人）、非常勤</a:t>
            </a:r>
            <a:r>
              <a:rPr lang="en-US" altLang="ja-JP" sz="1200" dirty="0">
                <a:latin typeface="ＭＳ Ｐゴシック"/>
                <a:ea typeface="ＭＳ Ｐゴシック" panose="020B0600070205080204" pitchFamily="50" charset="-128"/>
                <a:cs typeface="Meiryo UI" panose="020B0604030504040204" pitchFamily="50" charset="-128"/>
              </a:rPr>
              <a:t>0</a:t>
            </a:r>
            <a:r>
              <a:rPr lang="ja-JP" altLang="en-US" sz="1200" dirty="0">
                <a:latin typeface="ＭＳ Ｐゴシック"/>
                <a:ea typeface="ＭＳ Ｐゴシック" panose="020B0600070205080204" pitchFamily="50" charset="-128"/>
                <a:cs typeface="Meiryo UI" panose="020B0604030504040204" pitchFamily="50" charset="-128"/>
              </a:rPr>
              <a:t>人）</a:t>
            </a:r>
            <a:endParaRPr lang="en-US" altLang="ja-JP" sz="1200" dirty="0">
              <a:latin typeface="ＭＳ Ｐゴシック"/>
              <a:ea typeface="ＭＳ Ｐゴシック" panose="020B0600070205080204" pitchFamily="50" charset="-128"/>
              <a:cs typeface="Meiryo UI" panose="020B0604030504040204" pitchFamily="50" charset="-128"/>
            </a:endParaRPr>
          </a:p>
          <a:p>
            <a:pPr lvl="0" algn="l">
              <a:spcAft>
                <a:spcPts val="0"/>
              </a:spcAft>
              <a:defRPr/>
            </a:pPr>
            <a:r>
              <a:rPr lang="en-US" altLang="ja-JP" sz="1200" u="sng" dirty="0">
                <a:latin typeface="ＭＳ Ｐゴシック"/>
                <a:ea typeface="ＭＳ Ｐゴシック" panose="020B0600070205080204" pitchFamily="50" charset="-128"/>
                <a:cs typeface="Meiryo UI" panose="020B0604030504040204" pitchFamily="50" charset="-128"/>
              </a:rPr>
              <a:t>【</a:t>
            </a:r>
            <a:r>
              <a:rPr lang="ja-JP" altLang="en-US" sz="1200" u="sng" dirty="0">
                <a:latin typeface="ＭＳ Ｐゴシック"/>
                <a:ea typeface="ＭＳ Ｐゴシック" panose="020B0600070205080204" pitchFamily="50" charset="-128"/>
                <a:cs typeface="Meiryo UI" panose="020B0604030504040204" pitchFamily="50" charset="-128"/>
              </a:rPr>
              <a:t>主な収入</a:t>
            </a:r>
            <a:r>
              <a:rPr lang="en-US" altLang="ja-JP" sz="1200" u="sng" dirty="0">
                <a:latin typeface="ＭＳ Ｐゴシック"/>
                <a:ea typeface="ＭＳ Ｐゴシック" panose="020B0600070205080204" pitchFamily="50" charset="-128"/>
                <a:cs typeface="Meiryo UI" panose="020B0604030504040204" pitchFamily="50" charset="-128"/>
              </a:rPr>
              <a:t>】</a:t>
            </a:r>
          </a:p>
          <a:p>
            <a:pPr lvl="0" algn="l">
              <a:spcAft>
                <a:spcPts val="0"/>
              </a:spcAft>
              <a:defRPr/>
            </a:pPr>
            <a:r>
              <a:rPr lang="ja-JP" altLang="en-US" sz="1200" dirty="0">
                <a:latin typeface="ＭＳ Ｐゴシック"/>
                <a:ea typeface="ＭＳ Ｐゴシック" panose="020B0600070205080204" pitchFamily="50" charset="-128"/>
                <a:cs typeface="Meiryo UI" panose="020B0604030504040204" pitchFamily="50" charset="-128"/>
              </a:rPr>
              <a:t>　</a:t>
            </a:r>
            <a:r>
              <a:rPr lang="ja-JP" altLang="en-US" sz="1200" dirty="0"/>
              <a:t>収益事業　</a:t>
            </a:r>
            <a:r>
              <a:rPr lang="en-US" altLang="ja-JP" sz="1200" dirty="0"/>
              <a:t>77</a:t>
            </a:r>
            <a:r>
              <a:rPr lang="ja-JP" altLang="en-US" sz="1200" dirty="0">
                <a:latin typeface="+mn-ea"/>
                <a:cs typeface="Meiryo UI" panose="020B0604030504040204" pitchFamily="50" charset="-128"/>
              </a:rPr>
              <a:t>百万</a:t>
            </a:r>
            <a:r>
              <a:rPr lang="ja-JP" altLang="en-US" sz="1200" dirty="0"/>
              <a:t>円、補助金　</a:t>
            </a:r>
            <a:r>
              <a:rPr lang="en-US" altLang="ja-JP" sz="1200" dirty="0"/>
              <a:t>0</a:t>
            </a:r>
            <a:r>
              <a:rPr lang="ja-JP" altLang="en-US" sz="1200" dirty="0"/>
              <a:t>百万円（</a:t>
            </a:r>
            <a:r>
              <a:rPr lang="en-US" altLang="ja-JP" sz="1200" dirty="0"/>
              <a:t>2023</a:t>
            </a:r>
            <a:r>
              <a:rPr lang="ja-JP" altLang="en-US" sz="1200" dirty="0"/>
              <a:t>年度決算）</a:t>
            </a:r>
            <a:endParaRPr lang="en-US" altLang="ja-JP" sz="1200" dirty="0"/>
          </a:p>
          <a:p>
            <a:pPr lvl="0" algn="l">
              <a:spcAft>
                <a:spcPts val="0"/>
              </a:spcAft>
              <a:defRPr/>
            </a:pPr>
            <a:r>
              <a:rPr lang="en-US" altLang="ja-JP" sz="1200" u="sng" dirty="0">
                <a:latin typeface="ＭＳ Ｐゴシック"/>
                <a:ea typeface="ＭＳ Ｐゴシック" panose="020B0600070205080204" pitchFamily="50" charset="-128"/>
                <a:cs typeface="Meiryo UI" panose="020B0604030504040204" pitchFamily="50" charset="-128"/>
              </a:rPr>
              <a:t>【</a:t>
            </a:r>
            <a:r>
              <a:rPr lang="ja-JP" altLang="en-US" sz="1200" u="sng" dirty="0">
                <a:latin typeface="ＭＳ Ｐゴシック"/>
                <a:ea typeface="ＭＳ Ｐゴシック" panose="020B0600070205080204" pitchFamily="50" charset="-128"/>
                <a:cs typeface="Meiryo UI" panose="020B0604030504040204" pitchFamily="50" charset="-128"/>
              </a:rPr>
              <a:t>総支出</a:t>
            </a:r>
            <a:r>
              <a:rPr lang="en-US" altLang="ja-JP" sz="1200" u="sng" dirty="0">
                <a:latin typeface="ＭＳ Ｐゴシック"/>
                <a:ea typeface="ＭＳ Ｐゴシック" panose="020B0600070205080204" pitchFamily="50" charset="-128"/>
                <a:cs typeface="Meiryo UI" panose="020B0604030504040204" pitchFamily="50" charset="-128"/>
              </a:rPr>
              <a:t>】</a:t>
            </a:r>
          </a:p>
          <a:p>
            <a:pPr lvl="0" algn="l">
              <a:spcAft>
                <a:spcPts val="0"/>
              </a:spcAft>
              <a:defRPr/>
            </a:pPr>
            <a:r>
              <a:rPr lang="ja-JP" altLang="en-US" sz="1200" dirty="0">
                <a:latin typeface="ＭＳ Ｐゴシック"/>
                <a:ea typeface="ＭＳ Ｐゴシック" panose="020B0600070205080204" pitchFamily="50" charset="-128"/>
                <a:cs typeface="Meiryo UI" panose="020B0604030504040204" pitchFamily="50" charset="-128"/>
              </a:rPr>
              <a:t>　事業費　</a:t>
            </a:r>
            <a:r>
              <a:rPr lang="en-US" altLang="ja-JP" sz="1200" dirty="0">
                <a:latin typeface="ＭＳ Ｐゴシック"/>
                <a:ea typeface="ＭＳ Ｐゴシック" panose="020B0600070205080204" pitchFamily="50" charset="-128"/>
                <a:cs typeface="Meiryo UI" panose="020B0604030504040204" pitchFamily="50" charset="-128"/>
              </a:rPr>
              <a:t>52</a:t>
            </a:r>
            <a:r>
              <a:rPr lang="ja-JP" altLang="en-US" sz="1200" dirty="0">
                <a:latin typeface="ＭＳ Ｐゴシック"/>
                <a:ea typeface="ＭＳ Ｐゴシック" panose="020B0600070205080204" pitchFamily="50" charset="-128"/>
                <a:cs typeface="Meiryo UI" panose="020B0604030504040204" pitchFamily="50" charset="-128"/>
              </a:rPr>
              <a:t>百万円、一般管理費　</a:t>
            </a:r>
            <a:r>
              <a:rPr lang="en-US" altLang="ja-JP" sz="1200" dirty="0">
                <a:latin typeface="ＭＳ Ｐゴシック"/>
                <a:ea typeface="ＭＳ Ｐゴシック" panose="020B0600070205080204" pitchFamily="50" charset="-128"/>
                <a:cs typeface="Meiryo UI" panose="020B0604030504040204" pitchFamily="50" charset="-128"/>
              </a:rPr>
              <a:t>1</a:t>
            </a:r>
            <a:r>
              <a:rPr lang="ja-JP" altLang="en-US" sz="1200" dirty="0">
                <a:latin typeface="ＭＳ Ｐゴシック"/>
                <a:ea typeface="ＭＳ Ｐゴシック" panose="020B0600070205080204" pitchFamily="50" charset="-128"/>
                <a:cs typeface="Meiryo UI" panose="020B0604030504040204" pitchFamily="50" charset="-128"/>
              </a:rPr>
              <a:t>百万円</a:t>
            </a:r>
            <a:r>
              <a:rPr lang="ja-JP" altLang="en-US" sz="1200" dirty="0"/>
              <a:t>（</a:t>
            </a:r>
            <a:r>
              <a:rPr lang="en-US" altLang="ja-JP" sz="1200" dirty="0"/>
              <a:t>2023</a:t>
            </a:r>
            <a:r>
              <a:rPr lang="ja-JP" altLang="en-US" sz="1200" dirty="0"/>
              <a:t>年度決算）</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連携する主な事業者</a:t>
            </a:r>
            <a:r>
              <a:rPr lang="en-US" altLang="ja-JP" sz="1200" u="sng" dirty="0">
                <a:latin typeface="ＭＳ Ｐゴシック"/>
                <a:ea typeface="ＭＳ Ｐゴシック"/>
                <a:cs typeface="Meiryo UI" panose="020B0604030504040204" pitchFamily="50" charset="-128"/>
              </a:rPr>
              <a:t>】</a:t>
            </a:r>
          </a:p>
          <a:p>
            <a:pPr algn="l"/>
            <a:r>
              <a:rPr lang="ja-JP" altLang="en-US" sz="1200" dirty="0"/>
              <a:t>南紀白浜観光協会、熊野ツーリズムビューロー、那智勝浦観光機構　</a:t>
            </a:r>
          </a:p>
        </p:txBody>
      </p:sp>
      <p:sp>
        <p:nvSpPr>
          <p:cNvPr id="7" name="Rectangle 11"/>
          <p:cNvSpPr>
            <a:spLocks noChangeArrowheads="1"/>
          </p:cNvSpPr>
          <p:nvPr/>
        </p:nvSpPr>
        <p:spPr bwMode="auto">
          <a:xfrm>
            <a:off x="4964123" y="847670"/>
            <a:ext cx="4828806" cy="3222885"/>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ja-JP" altLang="en-US" sz="1400" dirty="0"/>
          </a:p>
        </p:txBody>
      </p:sp>
      <p:sp>
        <p:nvSpPr>
          <p:cNvPr id="10" name="Rectangle 11"/>
          <p:cNvSpPr>
            <a:spLocks noChangeArrowheads="1"/>
          </p:cNvSpPr>
          <p:nvPr/>
        </p:nvSpPr>
        <p:spPr bwMode="auto">
          <a:xfrm>
            <a:off x="126652" y="4423912"/>
            <a:ext cx="3263320" cy="2316101"/>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en-US" altLang="ja-JP" sz="1200" dirty="0">
              <a:latin typeface="ＭＳ Ｐゴシック"/>
              <a:ea typeface="ＭＳ Ｐゴシック"/>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27111436"/>
              </p:ext>
            </p:extLst>
          </p:nvPr>
        </p:nvGraphicFramePr>
        <p:xfrm>
          <a:off x="4996660" y="980052"/>
          <a:ext cx="4763732" cy="2960279"/>
        </p:xfrm>
        <a:graphic>
          <a:graphicData uri="http://schemas.openxmlformats.org/drawingml/2006/table">
            <a:tbl>
              <a:tblPr/>
              <a:tblGrid>
                <a:gridCol w="51983">
                  <a:extLst>
                    <a:ext uri="{9D8B030D-6E8A-4147-A177-3AD203B41FA5}">
                      <a16:colId xmlns:a16="http://schemas.microsoft.com/office/drawing/2014/main" val="20000"/>
                    </a:ext>
                  </a:extLst>
                </a:gridCol>
                <a:gridCol w="749991">
                  <a:extLst>
                    <a:ext uri="{9D8B030D-6E8A-4147-A177-3AD203B41FA5}">
                      <a16:colId xmlns:a16="http://schemas.microsoft.com/office/drawing/2014/main" val="20001"/>
                    </a:ext>
                  </a:extLst>
                </a:gridCol>
                <a:gridCol w="240666">
                  <a:extLst>
                    <a:ext uri="{9D8B030D-6E8A-4147-A177-3AD203B41FA5}">
                      <a16:colId xmlns:a16="http://schemas.microsoft.com/office/drawing/2014/main" val="2923002939"/>
                    </a:ext>
                  </a:extLst>
                </a:gridCol>
                <a:gridCol w="85573">
                  <a:extLst>
                    <a:ext uri="{9D8B030D-6E8A-4147-A177-3AD203B41FA5}">
                      <a16:colId xmlns:a16="http://schemas.microsoft.com/office/drawing/2014/main" val="20002"/>
                    </a:ext>
                  </a:extLst>
                </a:gridCol>
                <a:gridCol w="597256">
                  <a:extLst>
                    <a:ext uri="{9D8B030D-6E8A-4147-A177-3AD203B41FA5}">
                      <a16:colId xmlns:a16="http://schemas.microsoft.com/office/drawing/2014/main" val="20003"/>
                    </a:ext>
                  </a:extLst>
                </a:gridCol>
                <a:gridCol w="597256">
                  <a:extLst>
                    <a:ext uri="{9D8B030D-6E8A-4147-A177-3AD203B41FA5}">
                      <a16:colId xmlns:a16="http://schemas.microsoft.com/office/drawing/2014/main" val="20004"/>
                    </a:ext>
                  </a:extLst>
                </a:gridCol>
                <a:gridCol w="597256">
                  <a:extLst>
                    <a:ext uri="{9D8B030D-6E8A-4147-A177-3AD203B41FA5}">
                      <a16:colId xmlns:a16="http://schemas.microsoft.com/office/drawing/2014/main" val="20005"/>
                    </a:ext>
                  </a:extLst>
                </a:gridCol>
                <a:gridCol w="597256">
                  <a:extLst>
                    <a:ext uri="{9D8B030D-6E8A-4147-A177-3AD203B41FA5}">
                      <a16:colId xmlns:a16="http://schemas.microsoft.com/office/drawing/2014/main" val="20006"/>
                    </a:ext>
                  </a:extLst>
                </a:gridCol>
                <a:gridCol w="597256">
                  <a:extLst>
                    <a:ext uri="{9D8B030D-6E8A-4147-A177-3AD203B41FA5}">
                      <a16:colId xmlns:a16="http://schemas.microsoft.com/office/drawing/2014/main" val="20007"/>
                    </a:ext>
                  </a:extLst>
                </a:gridCol>
                <a:gridCol w="597256">
                  <a:extLst>
                    <a:ext uri="{9D8B030D-6E8A-4147-A177-3AD203B41FA5}">
                      <a16:colId xmlns:a16="http://schemas.microsoft.com/office/drawing/2014/main" val="3471254698"/>
                    </a:ext>
                  </a:extLst>
                </a:gridCol>
                <a:gridCol w="51983">
                  <a:extLst>
                    <a:ext uri="{9D8B030D-6E8A-4147-A177-3AD203B41FA5}">
                      <a16:colId xmlns:a16="http://schemas.microsoft.com/office/drawing/2014/main" val="20008"/>
                    </a:ext>
                  </a:extLst>
                </a:gridCol>
              </a:tblGrid>
              <a:tr h="72869">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a:noFill/>
                    </a:lnB>
                    <a:noFill/>
                  </a:tcPr>
                </a:tc>
                <a:tc gridSpan="2">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a:noFill/>
                    </a:lnB>
                    <a:noFill/>
                  </a:tcPr>
                </a:tc>
                <a:extLst>
                  <a:ext uri="{0D108BD9-81ED-4DB2-BD59-A6C34878D82A}">
                    <a16:rowId xmlns:a16="http://schemas.microsoft.com/office/drawing/2014/main" val="10000"/>
                  </a:ext>
                </a:extLst>
              </a:tr>
              <a:tr h="20277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2021</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R3</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）年</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2022</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R4</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）年</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2023</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R5</a:t>
                      </a: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）年</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2024</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R6</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）年</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2025</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R7</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）年</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2026</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00" b="0" i="0" u="none" strike="noStrike" kern="1200" cap="none" spc="0" normalizeH="0" baseline="0" noProof="0">
                          <a:ln>
                            <a:noFill/>
                          </a:ln>
                          <a:solidFill>
                            <a:srgbClr val="000000"/>
                          </a:solidFill>
                          <a:effectLst/>
                          <a:uLnTx/>
                          <a:uFillTx/>
                          <a:latin typeface="+mn-lt"/>
                          <a:ea typeface="+mn-ea"/>
                          <a:cs typeface="+mn-cs"/>
                        </a:rPr>
                        <a:t>R8</a:t>
                      </a:r>
                      <a:r>
                        <a:rPr kumimoji="1" lang="ja-JP" altLang="en-US" sz="1000" b="0" i="0" u="none" strike="noStrike" kern="1200" cap="none" spc="0" normalizeH="0" baseline="0" noProof="0">
                          <a:ln>
                            <a:noFill/>
                          </a:ln>
                          <a:solidFill>
                            <a:srgbClr val="000000"/>
                          </a:solidFill>
                          <a:effectLst/>
                          <a:uLnTx/>
                          <a:uFillTx/>
                          <a:latin typeface="+mn-lt"/>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年</a:t>
                      </a:r>
                    </a:p>
                  </a:txBody>
                  <a:tcPr marL="70476" marR="70476" marT="35238" marB="35238">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1"/>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6">
                  <a:txBody>
                    <a:bodyPr/>
                    <a:lstStyle/>
                    <a:p>
                      <a:pPr algn="ctr"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旅行</a:t>
                      </a:r>
                      <a:endPar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消費額</a:t>
                      </a:r>
                      <a:b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百万円</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135,000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270,000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270,000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241,060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248,290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255,740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2"/>
                  </a:ext>
                </a:extLst>
              </a:tr>
              <a:tr h="72869">
                <a:tc row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(4,500)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(7,800)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(8,030)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(8,270)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endParaRPr kumimoji="1" lang="ja-JP" altLang="en-US"/>
                    </a:p>
                  </a:txBody>
                  <a:tcPr/>
                </a:tc>
                <a:tc rowSpan="4"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hMerge="1">
                  <a:txBody>
                    <a:bodyPr/>
                    <a:lstStyle/>
                    <a:p>
                      <a:endParaRPr kumimoji="1" lang="ja-JP" altLang="en-US"/>
                    </a:p>
                  </a:txBody>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169,772</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212,047</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234,042</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10514190"/>
                  </a:ext>
                </a:extLst>
              </a:tr>
              <a:tr h="0">
                <a:tc row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v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0">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(69)</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(877)</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(7,568)</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87263529"/>
                  </a:ext>
                </a:extLst>
              </a:tr>
              <a:tr h="0">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延べ</a:t>
                      </a:r>
                      <a:endPar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宿泊者数</a:t>
                      </a:r>
                      <a:b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千人</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3,530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3,740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3,960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(125)</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(265)</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7"/>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2,309</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3,077</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3,335</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(206)</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9"/>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dirty="0">
                          <a:solidFill>
                            <a:schemeClr val="tx1"/>
                          </a:solidFill>
                        </a:rPr>
                        <a:t>来訪者</a:t>
                      </a:r>
                      <a:endParaRPr kumimoji="1" lang="en-US" altLang="ja-JP" sz="900" dirty="0">
                        <a:solidFill>
                          <a:schemeClr val="tx1"/>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dirty="0">
                          <a:solidFill>
                            <a:schemeClr val="tx1"/>
                          </a:solidFill>
                        </a:rPr>
                        <a:t>満足度</a:t>
                      </a:r>
                    </a:p>
                    <a:p>
                      <a:pPr algn="ct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0"/>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1"/>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91.5</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90.1</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98.1</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2"/>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3"/>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リピーター率</a:t>
                      </a:r>
                      <a:b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58.0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61.0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62.0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4"/>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(58.0)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(61.0)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(62.0)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5"/>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67.4</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56.5</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59.4</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6"/>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7"/>
                  </a:ext>
                </a:extLst>
              </a:tr>
            </a:tbl>
          </a:graphicData>
        </a:graphic>
      </p:graphicFrame>
      <p:sp>
        <p:nvSpPr>
          <p:cNvPr id="12" name="テキスト ボックス 115"/>
          <p:cNvSpPr txBox="1"/>
          <p:nvPr/>
        </p:nvSpPr>
        <p:spPr>
          <a:xfrm>
            <a:off x="5063566" y="870349"/>
            <a:ext cx="450847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lang="ja-JP" altLang="en-US" dirty="0">
                <a:solidFill>
                  <a:srgbClr val="000000"/>
                </a:solidFill>
                <a:latin typeface="Arial" panose="020B0604020202020204" pitchFamily="34" charset="0"/>
                <a:ea typeface="ＭＳ Ｐゴシック" panose="020B0600070205080204" pitchFamily="50" charset="-128"/>
              </a:rPr>
              <a:t>（　）</a:t>
            </a:r>
            <a:r>
              <a:rPr kumimoji="1" lang="ja-JP" altLang="en-US"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内は外国人に関するもの。</a:t>
            </a:r>
          </a:p>
        </p:txBody>
      </p:sp>
      <p:sp>
        <p:nvSpPr>
          <p:cNvPr id="13" name="正方形/長方形 164"/>
          <p:cNvSpPr>
            <a:spLocks noChangeArrowheads="1"/>
          </p:cNvSpPr>
          <p:nvPr/>
        </p:nvSpPr>
        <p:spPr bwMode="auto">
          <a:xfrm>
            <a:off x="7627877" y="518387"/>
            <a:ext cx="3061420" cy="276999"/>
          </a:xfrm>
          <a:prstGeom prst="rect">
            <a:avLst/>
          </a:prstGeom>
          <a:noFill/>
          <a:ln w="9525">
            <a:noFill/>
            <a:miter lim="800000"/>
            <a:headEnd/>
            <a:tailEnd/>
          </a:ln>
        </p:spPr>
        <p:txBody>
          <a:bodyPr wrap="square">
            <a:spAutoFit/>
          </a:bodyPr>
          <a:lstStyle/>
          <a:p>
            <a:pPr algn="l"/>
            <a:r>
              <a:rPr lang="ja-JP" altLang="en-US" sz="1200" b="1" dirty="0"/>
              <a:t>記入日：　令和６年７月２７日</a:t>
            </a:r>
            <a:endParaRPr lang="en-US" altLang="ja-JP" sz="1200" b="1" dirty="0"/>
          </a:p>
        </p:txBody>
      </p:sp>
      <p:sp>
        <p:nvSpPr>
          <p:cNvPr id="14" name="正方形/長方形 49"/>
          <p:cNvSpPr/>
          <p:nvPr/>
        </p:nvSpPr>
        <p:spPr>
          <a:xfrm>
            <a:off x="126651" y="4448175"/>
            <a:ext cx="3214299"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主なターゲット</a:t>
            </a:r>
            <a:r>
              <a:rPr lang="en-US" altLang="ja-JP" sz="1200" u="sng" dirty="0">
                <a:latin typeface="ＭＳ Ｐゴシック"/>
                <a:ea typeface="ＭＳ Ｐゴシック"/>
                <a:cs typeface="Meiryo UI" panose="020B0604030504040204" pitchFamily="50" charset="-128"/>
              </a:rPr>
              <a:t>】</a:t>
            </a:r>
          </a:p>
          <a:p>
            <a:pPr marL="228600" indent="-139700" algn="l">
              <a:buFont typeface="+mj-ea"/>
              <a:buAutoNum type="circleNumDbPlain"/>
            </a:pPr>
            <a:r>
              <a:rPr lang="ja-JP" altLang="en-US" sz="1200" dirty="0"/>
              <a:t>首都圏からのビジネス客</a:t>
            </a:r>
            <a:endParaRPr lang="en-US" altLang="ja-JP" sz="1200" dirty="0"/>
          </a:p>
          <a:p>
            <a:pPr marL="228600" indent="-139700" algn="l">
              <a:buFont typeface="+mj-ea"/>
              <a:buAutoNum type="circleNumDbPlain"/>
            </a:pPr>
            <a:r>
              <a:rPr lang="ja-JP" altLang="en-US" sz="1200" dirty="0"/>
              <a:t>首都圏からの観光客</a:t>
            </a:r>
            <a:endParaRPr lang="en-US" altLang="ja-JP" sz="1200" dirty="0"/>
          </a:p>
          <a:p>
            <a:pPr marL="228600" indent="-139700" algn="l">
              <a:buFont typeface="+mj-ea"/>
              <a:buAutoNum type="circleNumDbPlain"/>
            </a:pPr>
            <a:r>
              <a:rPr lang="ja-JP" altLang="en-US" sz="1200" dirty="0"/>
              <a:t>欧米豪からのインバウンド</a:t>
            </a:r>
            <a:endParaRPr kumimoji="1" lang="en-US" altLang="ja-JP" sz="1200" b="0" i="0" u="none" strike="noStrike" kern="1200" cap="none" spc="0" normalizeH="0" baseline="0" noProof="0" dirty="0">
              <a:ln>
                <a:noFill/>
              </a:ln>
              <a:effectLst/>
              <a:uLnTx/>
              <a:uFillTx/>
              <a:latin typeface="ＭＳ Ｐゴシック"/>
              <a:ea typeface="ＭＳ Ｐゴシック"/>
              <a:cs typeface="Meiryo UI" panose="020B0604030504040204"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ターゲットの誘客に向けた取組方針</a:t>
            </a:r>
            <a:r>
              <a:rPr lang="en-US" altLang="ja-JP" sz="1200" u="sng" dirty="0">
                <a:latin typeface="ＭＳ Ｐゴシック"/>
                <a:ea typeface="ＭＳ Ｐゴシック"/>
                <a:cs typeface="Meiryo UI" panose="020B0604030504040204" pitchFamily="50" charset="-128"/>
              </a:rPr>
              <a:t>】</a:t>
            </a:r>
          </a:p>
          <a:p>
            <a:pPr marL="228600" indent="-139700" algn="l">
              <a:buFont typeface="+mj-ea"/>
              <a:buAutoNum type="circleNumDbPlain"/>
            </a:pPr>
            <a:r>
              <a:rPr lang="ja-JP" altLang="en-US" sz="1200" dirty="0"/>
              <a:t>ワーケーションや</a:t>
            </a:r>
            <a:r>
              <a:rPr lang="en-US" altLang="ja-JP" sz="1200" dirty="0"/>
              <a:t>IT</a:t>
            </a:r>
            <a:r>
              <a:rPr lang="ja-JP" altLang="en-US" sz="1200" dirty="0"/>
              <a:t>企業のビジネス誘致による関係人口の創出</a:t>
            </a:r>
            <a:endParaRPr lang="en-US" altLang="ja-JP" sz="1200" dirty="0"/>
          </a:p>
          <a:p>
            <a:pPr marL="228600" indent="-139700" algn="l">
              <a:buFont typeface="+mj-ea"/>
              <a:buAutoNum type="circleNumDbPlain"/>
            </a:pPr>
            <a:r>
              <a:rPr lang="ja-JP" altLang="en-US" sz="1200" dirty="0"/>
              <a:t>温泉・ビーチ・パンダなど非日常資源による富裕層の誘致</a:t>
            </a:r>
            <a:endParaRPr lang="en-US" altLang="ja-JP" sz="1200" dirty="0"/>
          </a:p>
          <a:p>
            <a:pPr marL="228600" indent="-139700" algn="l">
              <a:buFont typeface="+mj-ea"/>
              <a:buAutoNum type="circleNumDbPlain"/>
            </a:pPr>
            <a:r>
              <a:rPr lang="ja-JP" altLang="en-US" sz="1200" dirty="0"/>
              <a:t>世界遺産熊野古道による知的層の誘致</a:t>
            </a:r>
            <a:endParaRPr lang="en-US" altLang="ja-JP" sz="1200" dirty="0">
              <a:latin typeface="ＭＳ Ｐゴシック"/>
              <a:ea typeface="ＭＳ Ｐゴシック"/>
              <a:cs typeface="Meiryo UI" panose="020B0604030504040204"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en-US" altLang="ja-JP" sz="1200" b="0" i="0" u="sng" strike="noStrike" kern="1200" cap="none" spc="0" normalizeH="0" baseline="0" noProof="0" dirty="0">
                <a:ln>
                  <a:noFill/>
                </a:ln>
                <a:effectLst/>
                <a:uLnTx/>
                <a:uFillTx/>
                <a:latin typeface="ＭＳ Ｐゴシック"/>
                <a:ea typeface="ＭＳ Ｐゴシック"/>
                <a:cs typeface="Meiryo UI" panose="020B0604030504040204" pitchFamily="50" charset="-128"/>
              </a:rPr>
              <a:t>【</a:t>
            </a:r>
            <a:r>
              <a:rPr kumimoji="1" lang="ja-JP" altLang="en-US" sz="1200" b="0" i="0" u="sng" strike="noStrike" kern="1200" cap="none" spc="0" normalizeH="0" baseline="0" noProof="0" dirty="0">
                <a:ln>
                  <a:noFill/>
                </a:ln>
                <a:effectLst/>
                <a:uLnTx/>
                <a:uFillTx/>
                <a:latin typeface="ＭＳ Ｐゴシック"/>
                <a:ea typeface="ＭＳ Ｐゴシック"/>
                <a:cs typeface="Meiryo UI" panose="020B0604030504040204" pitchFamily="50" charset="-128"/>
              </a:rPr>
              <a:t>観光地域づくり</a:t>
            </a:r>
            <a:r>
              <a:rPr lang="ja-JP" altLang="en-US" sz="1200" u="sng" dirty="0">
                <a:latin typeface="ＭＳ Ｐゴシック"/>
                <a:ea typeface="ＭＳ Ｐゴシック"/>
                <a:cs typeface="Meiryo UI" panose="020B0604030504040204" pitchFamily="50" charset="-128"/>
              </a:rPr>
              <a:t>のコンセプト</a:t>
            </a:r>
            <a:r>
              <a:rPr lang="en-US" altLang="ja-JP" sz="1200" u="sng" dirty="0">
                <a:latin typeface="ＭＳ Ｐゴシック"/>
                <a:ea typeface="ＭＳ Ｐゴシック"/>
                <a:cs typeface="Meiryo UI" panose="020B0604030504040204" pitchFamily="50" charset="-128"/>
              </a:rPr>
              <a:t>】</a:t>
            </a: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ゴシック"/>
                <a:ea typeface="ＭＳ Ｐゴシック"/>
                <a:cs typeface="Meiryo UI" panose="020B0604030504040204" pitchFamily="50" charset="-128"/>
              </a:rPr>
              <a:t>　関西の奥座敷から、世界の</a:t>
            </a:r>
            <a:r>
              <a:rPr kumimoji="1" lang="en-US" altLang="ja-JP" sz="1200" b="0" i="0" u="none" strike="noStrike" kern="1200" cap="none" spc="0" normalizeH="0" baseline="0" noProof="0" dirty="0" err="1">
                <a:ln>
                  <a:noFill/>
                </a:ln>
                <a:effectLst/>
                <a:uLnTx/>
                <a:uFillTx/>
                <a:latin typeface="ＭＳ Ｐゴシック"/>
                <a:ea typeface="ＭＳ Ｐゴシック"/>
                <a:cs typeface="Meiryo UI" panose="020B0604030504040204" pitchFamily="50" charset="-128"/>
              </a:rPr>
              <a:t>Kii</a:t>
            </a:r>
            <a:r>
              <a:rPr kumimoji="1" lang="ja-JP" altLang="en-US" sz="1200" b="0" i="0" u="none" strike="noStrike" kern="1200" cap="none" spc="0" normalizeH="0" baseline="0" noProof="0" dirty="0">
                <a:ln>
                  <a:noFill/>
                </a:ln>
                <a:effectLst/>
                <a:uLnTx/>
                <a:uFillTx/>
                <a:latin typeface="ＭＳ Ｐゴシック"/>
                <a:ea typeface="ＭＳ Ｐゴシック"/>
                <a:cs typeface="Meiryo UI" panose="020B0604030504040204" pitchFamily="50" charset="-128"/>
              </a:rPr>
              <a:t>（紀伊）へ</a:t>
            </a:r>
            <a:endParaRPr kumimoji="1" lang="en-US" altLang="ja-JP" sz="1200" b="0" i="0" u="none" strike="noStrike" kern="1200" cap="none" spc="0" normalizeH="0" baseline="0" noProof="0" dirty="0">
              <a:ln>
                <a:noFill/>
              </a:ln>
              <a:effectLst/>
              <a:uLnTx/>
              <a:uFillTx/>
              <a:latin typeface="ＭＳ Ｐゴシック"/>
              <a:ea typeface="ＭＳ Ｐゴシック"/>
              <a:cs typeface="Meiryo UI" panose="020B0604030504040204" pitchFamily="50" charset="-128"/>
            </a:endParaRPr>
          </a:p>
        </p:txBody>
      </p:sp>
      <p:sp>
        <p:nvSpPr>
          <p:cNvPr id="22" name="Rectangle 11"/>
          <p:cNvSpPr>
            <a:spLocks noChangeArrowheads="1"/>
          </p:cNvSpPr>
          <p:nvPr/>
        </p:nvSpPr>
        <p:spPr bwMode="auto">
          <a:xfrm>
            <a:off x="3490332" y="4423912"/>
            <a:ext cx="6302597" cy="2316101"/>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en-US" altLang="ja-JP" sz="1200" dirty="0">
              <a:latin typeface="ＭＳ Ｐゴシック"/>
              <a:ea typeface="ＭＳ Ｐゴシック"/>
              <a:cs typeface="Meiryo UI" panose="020B0604030504040204" pitchFamily="50" charset="-128"/>
            </a:endParaRPr>
          </a:p>
        </p:txBody>
      </p:sp>
      <p:sp>
        <p:nvSpPr>
          <p:cNvPr id="27" name="正方形/長方形 26"/>
          <p:cNvSpPr/>
          <p:nvPr/>
        </p:nvSpPr>
        <p:spPr>
          <a:xfrm>
            <a:off x="8972874" y="89959"/>
            <a:ext cx="704537" cy="329784"/>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r>
              <a:rPr kumimoji="1" lang="ja-JP" altLang="en-US" sz="1400" b="0" i="0" u="none" strike="noStrike" cap="none" normalizeH="0" baseline="0" dirty="0">
                <a:ln>
                  <a:noFill/>
                </a:ln>
                <a:solidFill>
                  <a:schemeClr val="tx1"/>
                </a:solidFill>
                <a:effectLst/>
                <a:latin typeface="Arial"/>
                <a:ea typeface="ＭＳ Ｐゴシック"/>
              </a:rPr>
              <a:t>様式２</a:t>
            </a:r>
          </a:p>
        </p:txBody>
      </p:sp>
      <p:sp>
        <p:nvSpPr>
          <p:cNvPr id="28" name="正方形/長方形 31"/>
          <p:cNvSpPr>
            <a:spLocks noChangeArrowheads="1"/>
          </p:cNvSpPr>
          <p:nvPr/>
        </p:nvSpPr>
        <p:spPr bwMode="auto">
          <a:xfrm>
            <a:off x="126650" y="647901"/>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基礎情報</a:t>
            </a:r>
          </a:p>
        </p:txBody>
      </p:sp>
      <p:sp>
        <p:nvSpPr>
          <p:cNvPr id="30" name="正方形/長方形 31"/>
          <p:cNvSpPr>
            <a:spLocks noChangeArrowheads="1"/>
          </p:cNvSpPr>
          <p:nvPr/>
        </p:nvSpPr>
        <p:spPr bwMode="auto">
          <a:xfrm>
            <a:off x="126650" y="4217435"/>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戦略</a:t>
            </a:r>
          </a:p>
        </p:txBody>
      </p:sp>
      <p:sp>
        <p:nvSpPr>
          <p:cNvPr id="31" name="正方形/長方形 31"/>
          <p:cNvSpPr>
            <a:spLocks noChangeArrowheads="1"/>
          </p:cNvSpPr>
          <p:nvPr/>
        </p:nvSpPr>
        <p:spPr bwMode="auto">
          <a:xfrm>
            <a:off x="4948084" y="647901"/>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ＫＰＩ（実績・目標）</a:t>
            </a:r>
          </a:p>
        </p:txBody>
      </p:sp>
      <p:sp>
        <p:nvSpPr>
          <p:cNvPr id="32" name="正方形/長方形 31"/>
          <p:cNvSpPr>
            <a:spLocks noChangeArrowheads="1"/>
          </p:cNvSpPr>
          <p:nvPr/>
        </p:nvSpPr>
        <p:spPr bwMode="auto">
          <a:xfrm>
            <a:off x="3490332" y="4217435"/>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具体的な取組</a:t>
            </a:r>
          </a:p>
        </p:txBody>
      </p:sp>
      <p:grpSp>
        <p:nvGrpSpPr>
          <p:cNvPr id="17" name="グループ化 16"/>
          <p:cNvGrpSpPr/>
          <p:nvPr/>
        </p:nvGrpSpPr>
        <p:grpSpPr>
          <a:xfrm>
            <a:off x="-3415031" y="1924414"/>
            <a:ext cx="2971366" cy="1631216"/>
            <a:chOff x="-3172289" y="1895927"/>
            <a:chExt cx="2971366" cy="1631216"/>
          </a:xfrm>
        </p:grpSpPr>
        <p:sp>
          <p:nvSpPr>
            <p:cNvPr id="2" name="正方形/長方形 1"/>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3" name="正方形/長方形 2"/>
            <p:cNvSpPr/>
            <p:nvPr/>
          </p:nvSpPr>
          <p:spPr>
            <a:xfrm>
              <a:off x="-3172289" y="1895927"/>
              <a:ext cx="2971366" cy="1631216"/>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基礎情報</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「設立経緯」については、以下の選択肢から選んでください。</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区域に観光協会があるが、役割分担等をした上でＤＭＯ新設</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区域の複数の観光協会が統合してＤＭＯ新設</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区域の観光協会ガＤＭＯに移行</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その他</a:t>
              </a:r>
            </a:p>
          </p:txBody>
        </p:sp>
      </p:grpSp>
      <p:grpSp>
        <p:nvGrpSpPr>
          <p:cNvPr id="48" name="グループ化 47"/>
          <p:cNvGrpSpPr/>
          <p:nvPr/>
        </p:nvGrpSpPr>
        <p:grpSpPr>
          <a:xfrm>
            <a:off x="10377044" y="4539872"/>
            <a:ext cx="2988522" cy="1193865"/>
            <a:chOff x="9991367" y="4375911"/>
            <a:chExt cx="2988522" cy="1193865"/>
          </a:xfrm>
        </p:grpSpPr>
        <p:sp>
          <p:nvSpPr>
            <p:cNvPr id="33" name="正方形/長方形 32"/>
            <p:cNvSpPr/>
            <p:nvPr/>
          </p:nvSpPr>
          <p:spPr>
            <a:xfrm>
              <a:off x="9991367" y="4375911"/>
              <a:ext cx="2988521" cy="1193865"/>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dist" defTabSz="914400" rtl="0" eaLnBrk="1" fontAlgn="base" latinLnBrk="0" hangingPunct="1">
                <a:lnSpc>
                  <a:spcPct val="100000"/>
                </a:lnSpc>
                <a:spcBef>
                  <a:spcPct val="0"/>
                </a:spcBef>
                <a:spcAft>
                  <a:spcPct val="0"/>
                </a:spcAft>
              </a:pPr>
              <a:endParaRPr kumimoji="1" lang="en-US" altLang="ja-JP" sz="1100" b="0" i="0" u="none" strike="noStrike" cap="none" normalizeH="0" baseline="0" dirty="0">
                <a:ln>
                  <a:noFill/>
                </a:ln>
                <a:solidFill>
                  <a:schemeClr val="tx1"/>
                </a:solidFill>
                <a:effectLst/>
                <a:latin typeface="Arial"/>
                <a:ea typeface="ＭＳ Ｐゴシック"/>
              </a:endParaRPr>
            </a:p>
          </p:txBody>
        </p:sp>
        <p:sp>
          <p:nvSpPr>
            <p:cNvPr id="16" name="正方形/長方形 15"/>
            <p:cNvSpPr/>
            <p:nvPr/>
          </p:nvSpPr>
          <p:spPr>
            <a:xfrm>
              <a:off x="9998858" y="4377869"/>
              <a:ext cx="2981031" cy="1169551"/>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具体的な取組</a:t>
              </a:r>
              <a:r>
                <a:rPr lang="en-US" altLang="ja-JP" dirty="0">
                  <a:latin typeface="Arial"/>
                  <a:ea typeface="ＭＳ Ｐゴシック"/>
                </a:rPr>
                <a:t>】</a:t>
              </a:r>
            </a:p>
            <a:p>
              <a:pPr marL="171450" indent="-171450" algn="l">
                <a:buFont typeface="Arial" panose="020B0604020202020204" pitchFamily="34" charset="0"/>
                <a:buChar char="•"/>
              </a:pPr>
              <a:r>
                <a:rPr lang="ja-JP" altLang="en-US" dirty="0">
                  <a:latin typeface="Arial"/>
                  <a:ea typeface="ＭＳ Ｐゴシック"/>
                </a:rPr>
                <a:t>それぞれの</a:t>
              </a:r>
              <a:r>
                <a:rPr lang="en-US" altLang="ja-JP" dirty="0">
                  <a:latin typeface="Arial"/>
                  <a:ea typeface="ＭＳ Ｐゴシック"/>
                </a:rPr>
                <a:t>DMO</a:t>
              </a:r>
              <a:r>
                <a:rPr lang="ja-JP" altLang="en-US" dirty="0">
                  <a:latin typeface="Arial"/>
                  <a:ea typeface="ＭＳ Ｐゴシック"/>
                </a:rPr>
                <a:t>において最も特色があると認識している取組についてご記載ください。</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「観光資源の磨き上げ」等の項目は適宜編集いただいて構いません。</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使用する写真は著作権者の許可を得たものを使用してください。</a:t>
              </a:r>
              <a:endParaRPr lang="en-US" altLang="ja-JP" dirty="0">
                <a:latin typeface="Arial"/>
                <a:ea typeface="ＭＳ Ｐゴシック"/>
              </a:endParaRPr>
            </a:p>
          </p:txBody>
        </p:sp>
      </p:grpSp>
      <p:grpSp>
        <p:nvGrpSpPr>
          <p:cNvPr id="20" name="グループ化 19"/>
          <p:cNvGrpSpPr/>
          <p:nvPr/>
        </p:nvGrpSpPr>
        <p:grpSpPr>
          <a:xfrm>
            <a:off x="-3431070" y="15240"/>
            <a:ext cx="2987405" cy="1385857"/>
            <a:chOff x="-3035496" y="-257570"/>
            <a:chExt cx="2987405" cy="1189239"/>
          </a:xfrm>
        </p:grpSpPr>
        <p:sp>
          <p:nvSpPr>
            <p:cNvPr id="35" name="正方形/長方形 34"/>
            <p:cNvSpPr/>
            <p:nvPr/>
          </p:nvSpPr>
          <p:spPr>
            <a:xfrm>
              <a:off x="-3035496" y="-257570"/>
              <a:ext cx="2971366" cy="1189239"/>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37" name="正方形/長方形 36"/>
            <p:cNvSpPr/>
            <p:nvPr/>
          </p:nvSpPr>
          <p:spPr>
            <a:xfrm>
              <a:off x="-3019457" y="-236638"/>
              <a:ext cx="2971366" cy="1135676"/>
            </a:xfrm>
            <a:prstGeom prst="rect">
              <a:avLst/>
            </a:prstGeom>
          </p:spPr>
          <p:txBody>
            <a:bodyPr wrap="square">
              <a:spAutoFit/>
            </a:bodyPr>
            <a:lstStyle/>
            <a:p>
              <a:pPr marL="171450" indent="-171450" algn="l">
                <a:buFont typeface="Arial" panose="020B0604020202020204" pitchFamily="34" charset="0"/>
                <a:buChar char="•"/>
              </a:pPr>
              <a:r>
                <a:rPr lang="ja-JP" altLang="en-US" dirty="0">
                  <a:latin typeface="Arial"/>
                  <a:ea typeface="ＭＳ Ｐゴシック"/>
                </a:rPr>
                <a:t>候補か登録のどちらかを選んで、ご記載ください。（候補</a:t>
              </a:r>
              <a:r>
                <a:rPr lang="en-US" altLang="ja-JP" dirty="0">
                  <a:latin typeface="Arial"/>
                  <a:ea typeface="ＭＳ Ｐゴシック"/>
                </a:rPr>
                <a:t>DMO</a:t>
              </a:r>
              <a:r>
                <a:rPr lang="ja-JP" altLang="en-US" dirty="0">
                  <a:latin typeface="Arial"/>
                  <a:ea typeface="ＭＳ Ｐゴシック"/>
                </a:rPr>
                <a:t>の申請中の団体におかれては、空欄で構いません）</a:t>
              </a:r>
              <a:endParaRPr lang="en-US" altLang="ja-JP" dirty="0">
                <a:latin typeface="Arial"/>
                <a:ea typeface="ＭＳ Ｐゴシック"/>
              </a:endParaRPr>
            </a:p>
            <a:p>
              <a:pPr marL="171450" indent="-171450" algn="l">
                <a:buFont typeface="Arial" panose="020B0604020202020204" pitchFamily="34" charset="0"/>
                <a:buChar char="•"/>
              </a:pPr>
              <a:r>
                <a:rPr lang="en-US" altLang="ja-JP" dirty="0">
                  <a:latin typeface="Arial"/>
                  <a:ea typeface="ＭＳ Ｐゴシック"/>
                </a:rPr>
                <a:t>【</a:t>
              </a:r>
              <a:r>
                <a:rPr lang="ja-JP" altLang="en-US" dirty="0"/>
                <a:t>登録区分</a:t>
              </a:r>
              <a:r>
                <a:rPr lang="en-US" altLang="ja-JP" dirty="0"/>
                <a:t>】</a:t>
              </a:r>
              <a:r>
                <a:rPr lang="ja-JP" altLang="en-US" dirty="0"/>
                <a:t>については、「広域連携ＤＭＯ」「地域連携ＤＭＯ」「地域ＤＭＯ」の３つから選択してご記載下さい、</a:t>
              </a:r>
              <a:endParaRPr lang="en-US" altLang="ja-JP" dirty="0">
                <a:latin typeface="Arial"/>
                <a:ea typeface="ＭＳ Ｐゴシック"/>
              </a:endParaRPr>
            </a:p>
            <a:p>
              <a:pPr marL="171450" indent="-171450" algn="l">
                <a:buFont typeface="Arial" panose="020B0604020202020204" pitchFamily="34" charset="0"/>
                <a:buChar char="•"/>
              </a:pPr>
              <a:r>
                <a:rPr lang="en-US" altLang="ja-JP" dirty="0">
                  <a:latin typeface="Arial"/>
                  <a:ea typeface="ＭＳ Ｐゴシック"/>
                </a:rPr>
                <a:t>DMO</a:t>
              </a:r>
              <a:r>
                <a:rPr lang="ja-JP" altLang="en-US" dirty="0">
                  <a:latin typeface="Arial"/>
                  <a:ea typeface="ＭＳ Ｐゴシック"/>
                </a:rPr>
                <a:t>名称は法人格も含めて、正式名称でご記載下さい。</a:t>
              </a:r>
              <a:endParaRPr lang="en-US" altLang="ja-JP" dirty="0">
                <a:latin typeface="Arial"/>
                <a:ea typeface="ＭＳ Ｐゴシック"/>
              </a:endParaRPr>
            </a:p>
          </p:txBody>
        </p:sp>
      </p:grpSp>
      <p:cxnSp>
        <p:nvCxnSpPr>
          <p:cNvPr id="39" name="直線矢印コネクタ 38"/>
          <p:cNvCxnSpPr>
            <a:stCxn id="37" idx="3"/>
          </p:cNvCxnSpPr>
          <p:nvPr/>
        </p:nvCxnSpPr>
        <p:spPr>
          <a:xfrm flipV="1">
            <a:off x="-443665" y="243231"/>
            <a:ext cx="399805" cy="458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a:stCxn id="3" idx="3"/>
          </p:cNvCxnSpPr>
          <p:nvPr/>
        </p:nvCxnSpPr>
        <p:spPr>
          <a:xfrm flipV="1">
            <a:off x="-443665" y="2131607"/>
            <a:ext cx="399805" cy="608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a:stCxn id="33" idx="1"/>
          </p:cNvCxnSpPr>
          <p:nvPr/>
        </p:nvCxnSpPr>
        <p:spPr>
          <a:xfrm flipH="1" flipV="1">
            <a:off x="9942311" y="4953000"/>
            <a:ext cx="434733" cy="183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 name="グループ化 7"/>
          <p:cNvGrpSpPr/>
          <p:nvPr/>
        </p:nvGrpSpPr>
        <p:grpSpPr>
          <a:xfrm>
            <a:off x="1758312" y="-725523"/>
            <a:ext cx="3402083" cy="506680"/>
            <a:chOff x="-3402083" y="4375037"/>
            <a:chExt cx="3402083" cy="506680"/>
          </a:xfrm>
        </p:grpSpPr>
        <p:sp>
          <p:nvSpPr>
            <p:cNvPr id="36" name="正方形/長方形 35"/>
            <p:cNvSpPr/>
            <p:nvPr/>
          </p:nvSpPr>
          <p:spPr>
            <a:xfrm>
              <a:off x="-3402083" y="4375037"/>
              <a:ext cx="3214775" cy="506680"/>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6" name="正方形/長方形 5"/>
            <p:cNvSpPr/>
            <p:nvPr/>
          </p:nvSpPr>
          <p:spPr>
            <a:xfrm>
              <a:off x="-3394591" y="4426404"/>
              <a:ext cx="3394591" cy="400110"/>
            </a:xfrm>
            <a:prstGeom prst="rect">
              <a:avLst/>
            </a:prstGeom>
          </p:spPr>
          <p:txBody>
            <a:bodyPr wrap="square">
              <a:spAutoFit/>
            </a:bodyPr>
            <a:lstStyle/>
            <a:p>
              <a:pPr algn="l"/>
              <a:r>
                <a:rPr lang="ja-JP" altLang="en-US" dirty="0">
                  <a:latin typeface="Arial"/>
                  <a:ea typeface="ＭＳ Ｐゴシック"/>
                </a:rPr>
                <a:t>例）　</a:t>
              </a:r>
              <a:endParaRPr lang="en-US" altLang="ja-JP" dirty="0">
                <a:latin typeface="Arial"/>
                <a:ea typeface="ＭＳ Ｐゴシック"/>
              </a:endParaRPr>
            </a:p>
            <a:p>
              <a:pPr algn="l"/>
              <a:r>
                <a:rPr lang="ja-JP" altLang="en-US" dirty="0">
                  <a:latin typeface="Arial"/>
                  <a:ea typeface="ＭＳ Ｐゴシック"/>
                </a:rPr>
                <a:t>（登録）</a:t>
              </a:r>
              <a:r>
                <a:rPr lang="en-US" altLang="ja-JP" dirty="0">
                  <a:latin typeface="Arial"/>
                  <a:ea typeface="ＭＳ Ｐゴシック"/>
                </a:rPr>
                <a:t>【</a:t>
              </a:r>
              <a:r>
                <a:rPr lang="ja-JP" altLang="en-US" dirty="0">
                  <a:latin typeface="Arial"/>
                  <a:ea typeface="ＭＳ Ｐゴシック"/>
                </a:rPr>
                <a:t>地域連携ＤＭＯ</a:t>
              </a:r>
              <a:r>
                <a:rPr lang="en-US" altLang="ja-JP" dirty="0">
                  <a:latin typeface="Arial"/>
                  <a:ea typeface="ＭＳ Ｐゴシック"/>
                </a:rPr>
                <a:t>】</a:t>
              </a:r>
              <a:r>
                <a:rPr lang="ja-JP" altLang="en-US" dirty="0">
                  <a:latin typeface="Arial"/>
                  <a:ea typeface="ＭＳ Ｐゴシック"/>
                </a:rPr>
                <a:t>　一般社団法人　○○観光協会</a:t>
              </a:r>
              <a:endParaRPr lang="en-US" altLang="ja-JP" dirty="0">
                <a:latin typeface="Arial"/>
                <a:ea typeface="ＭＳ Ｐゴシック"/>
              </a:endParaRPr>
            </a:p>
          </p:txBody>
        </p:sp>
      </p:grpSp>
      <p:cxnSp>
        <p:nvCxnSpPr>
          <p:cNvPr id="38" name="直線矢印コネクタ 37"/>
          <p:cNvCxnSpPr>
            <a:stCxn id="36" idx="1"/>
          </p:cNvCxnSpPr>
          <p:nvPr/>
        </p:nvCxnSpPr>
        <p:spPr>
          <a:xfrm flipH="1">
            <a:off x="956510" y="-472183"/>
            <a:ext cx="801802" cy="390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グループ化 39"/>
          <p:cNvGrpSpPr/>
          <p:nvPr/>
        </p:nvGrpSpPr>
        <p:grpSpPr>
          <a:xfrm>
            <a:off x="-3415031" y="4401859"/>
            <a:ext cx="2971366" cy="551141"/>
            <a:chOff x="-3172289" y="1895927"/>
            <a:chExt cx="2971366" cy="1631216"/>
          </a:xfrm>
        </p:grpSpPr>
        <p:sp>
          <p:nvSpPr>
            <p:cNvPr id="41" name="正方形/長方形 40"/>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42" name="正方形/長方形 41"/>
            <p:cNvSpPr/>
            <p:nvPr/>
          </p:nvSpPr>
          <p:spPr>
            <a:xfrm>
              <a:off x="-3172289" y="1895927"/>
              <a:ext cx="2971366" cy="553998"/>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戦略</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p:txBody>
        </p:sp>
      </p:grpSp>
      <p:cxnSp>
        <p:nvCxnSpPr>
          <p:cNvPr id="44" name="直線矢印コネクタ 43"/>
          <p:cNvCxnSpPr>
            <a:stCxn id="41" idx="3"/>
          </p:cNvCxnSpPr>
          <p:nvPr/>
        </p:nvCxnSpPr>
        <p:spPr>
          <a:xfrm flipV="1">
            <a:off x="-443665" y="4609054"/>
            <a:ext cx="399805" cy="68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5" name="グループ化 44"/>
          <p:cNvGrpSpPr/>
          <p:nvPr/>
        </p:nvGrpSpPr>
        <p:grpSpPr>
          <a:xfrm>
            <a:off x="10579920" y="353990"/>
            <a:ext cx="2971366" cy="553998"/>
            <a:chOff x="-3172289" y="1895927"/>
            <a:chExt cx="2971366" cy="1639672"/>
          </a:xfrm>
        </p:grpSpPr>
        <p:sp>
          <p:nvSpPr>
            <p:cNvPr id="46" name="正方形/長方形 45"/>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49" name="正方形/長方形 48"/>
            <p:cNvSpPr/>
            <p:nvPr/>
          </p:nvSpPr>
          <p:spPr>
            <a:xfrm>
              <a:off x="-3172289" y="1895927"/>
              <a:ext cx="2971366" cy="1639672"/>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ＫＰＩ（実績・目標）</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p:txBody>
        </p:sp>
      </p:grpSp>
      <p:cxnSp>
        <p:nvCxnSpPr>
          <p:cNvPr id="50" name="直線矢印コネクタ 49"/>
          <p:cNvCxnSpPr>
            <a:stCxn id="46" idx="1"/>
          </p:cNvCxnSpPr>
          <p:nvPr/>
        </p:nvCxnSpPr>
        <p:spPr>
          <a:xfrm flipH="1">
            <a:off x="10039724" y="629561"/>
            <a:ext cx="540196" cy="578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正方形/長方形 49">
            <a:extLst>
              <a:ext uri="{FF2B5EF4-FFF2-40B4-BE49-F238E27FC236}">
                <a16:creationId xmlns:a16="http://schemas.microsoft.com/office/drawing/2014/main" id="{90BAD161-56A5-6473-4B12-1B96396B0AD4}"/>
              </a:ext>
            </a:extLst>
          </p:cNvPr>
          <p:cNvSpPr/>
          <p:nvPr/>
        </p:nvSpPr>
        <p:spPr>
          <a:xfrm>
            <a:off x="3523064" y="4446481"/>
            <a:ext cx="2527648"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観光資源の磨き上げ</a:t>
            </a:r>
            <a:r>
              <a:rPr lang="en-US" altLang="ja-JP" sz="1200" u="sng" noProof="0" dirty="0">
                <a:latin typeface="ＭＳ Ｐゴシック"/>
                <a:ea typeface="ＭＳ Ｐゴシック"/>
                <a:cs typeface="Meiryo UI" panose="020B0604030504040204" pitchFamily="50" charset="-128"/>
              </a:rPr>
              <a:t>】</a:t>
            </a:r>
          </a:p>
          <a:p>
            <a:pPr marL="92075" marR="0" lvl="0" indent="-92075"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lang="ja-JP" altLang="en-US" sz="1200" dirty="0">
                <a:latin typeface="ＭＳ Ｐゴシック"/>
                <a:ea typeface="ＭＳ Ｐゴシック"/>
                <a:cs typeface="Meiryo UI" panose="020B0604030504040204" pitchFamily="50" charset="-128"/>
              </a:rPr>
              <a:t>ワーケーションの聖地として、地域の社会課題をテーマとした新たなご当地プログラムを開発</a:t>
            </a:r>
            <a:endParaRPr lang="en-US" altLang="ja-JP" sz="1200" dirty="0">
              <a:latin typeface="ＭＳ Ｐゴシック"/>
              <a:ea typeface="ＭＳ Ｐゴシック"/>
              <a:cs typeface="Meiryo UI" panose="020B0604030504040204" pitchFamily="50" charset="-128"/>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地域まるごと</a:t>
            </a:r>
            <a:r>
              <a:rPr lang="en-US" altLang="ja-JP" sz="1200" dirty="0">
                <a:latin typeface="ＭＳ Ｐゴシック"/>
                <a:ea typeface="ＭＳ Ｐゴシック"/>
              </a:rPr>
              <a:t>DX</a:t>
            </a:r>
            <a:r>
              <a:rPr lang="ja-JP" altLang="en-US" sz="1200" dirty="0">
                <a:latin typeface="ＭＳ Ｐゴシック"/>
                <a:ea typeface="ＭＳ Ｐゴシック"/>
              </a:rPr>
              <a:t>として、地域</a:t>
            </a:r>
            <a:r>
              <a:rPr lang="en-US" altLang="ja-JP" sz="1200" dirty="0">
                <a:latin typeface="ＭＳ Ｐゴシック"/>
                <a:ea typeface="ＭＳ Ｐゴシック"/>
              </a:rPr>
              <a:t>13</a:t>
            </a:r>
            <a:r>
              <a:rPr lang="ja-JP" altLang="en-US" sz="1200" dirty="0">
                <a:latin typeface="ＭＳ Ｐゴシック"/>
                <a:ea typeface="ＭＳ Ｐゴシック"/>
              </a:rPr>
              <a:t>施設が連携して顔認証を活用した手ぶら顔パス旅行の実証実験を実施</a:t>
            </a:r>
            <a:endParaRPr lang="en-US" altLang="ja-JP" sz="1200" dirty="0">
              <a:latin typeface="ＭＳ Ｐゴシック"/>
              <a:ea typeface="ＭＳ Ｐゴシック"/>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受入環境整備</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ワーケーションの聖地として、長期滞在型の宿泊プランやワーキングプレイスなどを整備</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小型</a:t>
            </a:r>
            <a:r>
              <a:rPr lang="en-US" altLang="ja-JP" sz="1200" dirty="0">
                <a:latin typeface="ＭＳ Ｐゴシック"/>
                <a:ea typeface="ＭＳ Ｐゴシック"/>
              </a:rPr>
              <a:t>EV</a:t>
            </a:r>
            <a:r>
              <a:rPr lang="ja-JP" altLang="en-US" sz="1200" dirty="0">
                <a:latin typeface="ＭＳ Ｐゴシック"/>
                <a:ea typeface="ＭＳ Ｐゴシック"/>
              </a:rPr>
              <a:t>車や電動自転車を整備</a:t>
            </a:r>
            <a:endParaRPr lang="en-US" altLang="ja-JP" sz="1200" dirty="0">
              <a:latin typeface="ＭＳ Ｐゴシック"/>
              <a:ea typeface="ＭＳ Ｐゴシック"/>
            </a:endParaRPr>
          </a:p>
        </p:txBody>
      </p:sp>
      <p:sp>
        <p:nvSpPr>
          <p:cNvPr id="21" name="正方形/長方形 49">
            <a:extLst>
              <a:ext uri="{FF2B5EF4-FFF2-40B4-BE49-F238E27FC236}">
                <a16:creationId xmlns:a16="http://schemas.microsoft.com/office/drawing/2014/main" id="{9E68E9F2-866A-8A88-23D0-5CAA476D51A2}"/>
              </a:ext>
            </a:extLst>
          </p:cNvPr>
          <p:cNvSpPr/>
          <p:nvPr/>
        </p:nvSpPr>
        <p:spPr>
          <a:xfrm>
            <a:off x="5957861" y="4446481"/>
            <a:ext cx="2452569"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情報発信・プロモーション</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ワーケーションの聖地として、企業の経営層向けモデルツアーや全国規模の地域交流イベントを開催</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首都圏の企業や旅行代理店・人事研修会社などに対して課題解決型の提案営業を実施</a:t>
            </a:r>
            <a:endParaRPr kumimoji="1" lang="en-US" altLang="ja-JP" sz="1200" b="0" i="0" u="none" strike="noStrike" kern="1200" cap="none" spc="0" normalizeH="0" baseline="0" dirty="0">
              <a:ln>
                <a:noFill/>
              </a:ln>
              <a:effectLst/>
              <a:uLnTx/>
              <a:uFillTx/>
              <a:latin typeface="ＭＳ Ｐゴシック"/>
              <a:ea typeface="ＭＳ Ｐゴシック"/>
              <a:cs typeface="Meiryo UI" panose="020B0604030504040204"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その他</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地域の将来像を市民参加型で描くビジョンミーティングを毎月開催</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地域人材の育成に向けて実践型の研修やワークショップを開催</a:t>
            </a:r>
            <a:endParaRPr lang="en-US" altLang="ja-JP" sz="1200" dirty="0">
              <a:latin typeface="ＭＳ Ｐゴシック"/>
              <a:ea typeface="ＭＳ Ｐゴシック"/>
            </a:endParaRPr>
          </a:p>
        </p:txBody>
      </p:sp>
      <p:pic>
        <p:nvPicPr>
          <p:cNvPr id="25" name="図 24">
            <a:extLst>
              <a:ext uri="{FF2B5EF4-FFF2-40B4-BE49-F238E27FC236}">
                <a16:creationId xmlns:a16="http://schemas.microsoft.com/office/drawing/2014/main" id="{9B32213A-D15F-CCBC-59DF-CC679C4F1B29}"/>
              </a:ext>
            </a:extLst>
          </p:cNvPr>
          <p:cNvPicPr>
            <a:picLocks noChangeAspect="1"/>
          </p:cNvPicPr>
          <p:nvPr/>
        </p:nvPicPr>
        <p:blipFill>
          <a:blip r:embed="rId2"/>
          <a:stretch>
            <a:fillRect/>
          </a:stretch>
        </p:blipFill>
        <p:spPr>
          <a:xfrm>
            <a:off x="8420299" y="5704604"/>
            <a:ext cx="1257447" cy="909205"/>
          </a:xfrm>
          <a:prstGeom prst="rect">
            <a:avLst/>
          </a:prstGeom>
        </p:spPr>
      </p:pic>
      <p:pic>
        <p:nvPicPr>
          <p:cNvPr id="26" name="図 25">
            <a:extLst>
              <a:ext uri="{FF2B5EF4-FFF2-40B4-BE49-F238E27FC236}">
                <a16:creationId xmlns:a16="http://schemas.microsoft.com/office/drawing/2014/main" id="{F32FB16C-AD0A-4E96-7917-CFA054D6793F}"/>
              </a:ext>
            </a:extLst>
          </p:cNvPr>
          <p:cNvPicPr>
            <a:picLocks noChangeAspect="1"/>
          </p:cNvPicPr>
          <p:nvPr/>
        </p:nvPicPr>
        <p:blipFill>
          <a:blip r:embed="rId3"/>
          <a:stretch>
            <a:fillRect/>
          </a:stretch>
        </p:blipFill>
        <p:spPr>
          <a:xfrm>
            <a:off x="8421555" y="4598718"/>
            <a:ext cx="1256250" cy="933031"/>
          </a:xfrm>
          <a:prstGeom prst="rect">
            <a:avLst/>
          </a:prstGeom>
        </p:spPr>
      </p:pic>
      <p:sp>
        <p:nvSpPr>
          <p:cNvPr id="29" name="テキスト ボックス 28">
            <a:extLst>
              <a:ext uri="{FF2B5EF4-FFF2-40B4-BE49-F238E27FC236}">
                <a16:creationId xmlns:a16="http://schemas.microsoft.com/office/drawing/2014/main" id="{0A426C8A-CFCC-5604-5462-B12304377366}"/>
              </a:ext>
            </a:extLst>
          </p:cNvPr>
          <p:cNvSpPr txBox="1"/>
          <p:nvPr/>
        </p:nvSpPr>
        <p:spPr>
          <a:xfrm>
            <a:off x="111273" y="107937"/>
            <a:ext cx="6295314" cy="307777"/>
          </a:xfrm>
          <a:prstGeom prst="rect">
            <a:avLst/>
          </a:prstGeom>
          <a:noFill/>
        </p:spPr>
        <p:txBody>
          <a:bodyPr wrap="none" rtlCol="0">
            <a:spAutoFit/>
          </a:bodyPr>
          <a:lstStyle/>
          <a:p>
            <a:r>
              <a:rPr kumimoji="1" lang="ja-JP" altLang="en-US" sz="1400" b="1" dirty="0"/>
              <a:t>（登録）</a:t>
            </a:r>
            <a:r>
              <a:rPr kumimoji="1" lang="en-US" altLang="ja-JP" sz="1400" b="1" dirty="0"/>
              <a:t>【</a:t>
            </a:r>
            <a:r>
              <a:rPr kumimoji="1" lang="ja-JP" altLang="en-US" sz="1400" b="1" dirty="0"/>
              <a:t>地域連携</a:t>
            </a:r>
            <a:r>
              <a:rPr kumimoji="1" lang="en-US" altLang="ja-JP" sz="1400" b="1" dirty="0"/>
              <a:t>DMO</a:t>
            </a:r>
            <a:r>
              <a:rPr lang="en-US" altLang="ja-JP" sz="1400" b="1" dirty="0"/>
              <a:t>】</a:t>
            </a:r>
            <a:r>
              <a:rPr lang="ja-JP" altLang="en-US" sz="1400" b="1" dirty="0"/>
              <a:t>株式会社南紀白浜エアポート（紀伊半島地域連携</a:t>
            </a:r>
            <a:r>
              <a:rPr lang="en-US" altLang="ja-JP" sz="1400" b="1" dirty="0"/>
              <a:t>DMO</a:t>
            </a:r>
            <a:r>
              <a:rPr lang="ja-JP" altLang="en-US" sz="1400" b="1" dirty="0"/>
              <a:t>）</a:t>
            </a:r>
            <a:endParaRPr kumimoji="1" lang="ja-JP" altLang="en-US" sz="1400" b="1" dirty="0"/>
          </a:p>
        </p:txBody>
      </p:sp>
    </p:spTree>
    <p:extLst>
      <p:ext uri="{BB962C8B-B14F-4D97-AF65-F5344CB8AC3E}">
        <p14:creationId xmlns:p14="http://schemas.microsoft.com/office/powerpoint/2010/main" val="4266525708"/>
      </p:ext>
    </p:extLst>
  </p:cSld>
  <p:clrMapOvr>
    <a:masterClrMapping/>
  </p:clrMapOvr>
</p:sld>
</file>

<file path=ppt/theme/theme1.xml><?xml version="1.0" encoding="utf-8"?>
<a:theme xmlns:a="http://schemas.openxmlformats.org/drawingml/2006/main" name="90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12400</TotalTime>
  <Words>988</Words>
  <Application>Microsoft Office PowerPoint</Application>
  <PresentationFormat>A4 210 x 297 mm</PresentationFormat>
  <Paragraphs>215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HGPｺﾞｼｯｸE</vt:lpstr>
      <vt:lpstr>HGP創英角ｺﾞｼｯｸUB</vt:lpstr>
      <vt:lpstr>ＭＳ Ｐゴシック</vt:lpstr>
      <vt:lpstr>Arial</vt:lpstr>
      <vt:lpstr>Calibri</vt:lpstr>
      <vt:lpstr>90_標準デザイン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owner</cp:lastModifiedBy>
  <cp:revision>443</cp:revision>
  <cp:lastPrinted>2023-01-24T02:11:35Z</cp:lastPrinted>
  <dcterms:created xsi:type="dcterms:W3CDTF">2007-08-28T01:55:11Z</dcterms:created>
  <dcterms:modified xsi:type="dcterms:W3CDTF">2024-10-31T18:00:34Z</dcterms:modified>
</cp:coreProperties>
</file>